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56" r:id="rId2"/>
    <p:sldId id="261" r:id="rId3"/>
    <p:sldId id="257" r:id="rId4"/>
    <p:sldId id="262" r:id="rId5"/>
    <p:sldId id="263" r:id="rId6"/>
    <p:sldId id="264" r:id="rId7"/>
    <p:sldId id="265" r:id="rId8"/>
    <p:sldId id="266" r:id="rId9"/>
    <p:sldId id="267" r:id="rId10"/>
    <p:sldId id="258" r:id="rId11"/>
    <p:sldId id="268" r:id="rId12"/>
    <p:sldId id="269" r:id="rId13"/>
    <p:sldId id="270" r:id="rId14"/>
    <p:sldId id="271" r:id="rId15"/>
    <p:sldId id="272" r:id="rId16"/>
    <p:sldId id="273" r:id="rId17"/>
    <p:sldId id="274" r:id="rId18"/>
    <p:sldId id="259" r:id="rId19"/>
    <p:sldId id="275" r:id="rId20"/>
    <p:sldId id="276" r:id="rId21"/>
    <p:sldId id="277" r:id="rId22"/>
    <p:sldId id="260" r:id="rId23"/>
    <p:sldId id="278" r:id="rId24"/>
    <p:sldId id="279" r:id="rId25"/>
    <p:sldId id="280" r:id="rId26"/>
    <p:sldId id="281" r:id="rId27"/>
    <p:sldId id="282" r:id="rId28"/>
    <p:sldId id="283" r:id="rId29"/>
    <p:sldId id="285" r:id="rId30"/>
    <p:sldId id="286" r:id="rId31"/>
    <p:sldId id="287" r:id="rId32"/>
    <p:sldId id="288" r:id="rId33"/>
    <p:sldId id="28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B2D3"/>
    <a:srgbClr val="2832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49"/>
    <p:restoredTop sz="79109"/>
  </p:normalViewPr>
  <p:slideViewPr>
    <p:cSldViewPr snapToGrid="0" snapToObjects="1">
      <p:cViewPr varScale="1">
        <p:scale>
          <a:sx n="140" d="100"/>
          <a:sy n="140" d="100"/>
        </p:scale>
        <p:origin x="5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9DF741-4255-E848-89BE-D073F6677055}" type="datetimeFigureOut">
              <a:rPr lang="en-US" smtClean="0"/>
              <a:t>6/5/21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86AAF-A5B6-C34F-A22E-D91DD98E3AA7}" type="slidenum">
              <a:rPr lang="en-US" smtClean="0"/>
              <a:t>‹#›</a:t>
            </a:fld>
            <a:endParaRPr lang="en-US"/>
          </a:p>
        </p:txBody>
      </p:sp>
    </p:spTree>
    <p:extLst>
      <p:ext uri="{BB962C8B-B14F-4D97-AF65-F5344CB8AC3E}">
        <p14:creationId xmlns:p14="http://schemas.microsoft.com/office/powerpoint/2010/main" val="2134411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INTRODUCTION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Thank you for taking on the challenge of delivering a #</a:t>
            </a:r>
            <a:r>
              <a:rPr lang="en-AU" sz="1200" kern="1200" dirty="0" err="1">
                <a:solidFill>
                  <a:schemeClr val="tx1"/>
                </a:solidFill>
                <a:effectLst/>
                <a:latin typeface="+mn-lt"/>
                <a:ea typeface="+mn-ea"/>
                <a:cs typeface="+mn-cs"/>
              </a:rPr>
              <a:t>KnowYourManFacts</a:t>
            </a:r>
            <a:r>
              <a:rPr lang="en-AU" sz="1200" kern="1200" dirty="0">
                <a:solidFill>
                  <a:schemeClr val="tx1"/>
                </a:solidFill>
                <a:effectLst/>
                <a:latin typeface="+mn-lt"/>
                <a:ea typeface="+mn-ea"/>
                <a:cs typeface="+mn-cs"/>
              </a:rPr>
              <a:t> men’s health talk on heart disease.</a:t>
            </a:r>
          </a:p>
          <a:p>
            <a:r>
              <a:rPr lang="en-AU" sz="1200" kern="1200" dirty="0">
                <a:solidFill>
                  <a:schemeClr val="tx1"/>
                </a:solidFill>
                <a:effectLst/>
                <a:latin typeface="+mn-lt"/>
                <a:ea typeface="+mn-ea"/>
                <a:cs typeface="+mn-cs"/>
              </a:rPr>
              <a:t>We’ve produced an easy-to-use slide deck with all the information you need to deliver a great talk.</a:t>
            </a:r>
          </a:p>
          <a:p>
            <a:r>
              <a:rPr lang="en-AU" sz="1200" kern="1200" dirty="0">
                <a:solidFill>
                  <a:schemeClr val="tx1"/>
                </a:solidFill>
                <a:effectLst/>
                <a:latin typeface="+mn-lt"/>
                <a:ea typeface="+mn-ea"/>
                <a:cs typeface="+mn-cs"/>
              </a:rPr>
              <a:t>The slides are designed to speak for themselves, so you don’t have to.</a:t>
            </a:r>
          </a:p>
          <a:p>
            <a:r>
              <a:rPr lang="en-AU" sz="1200" kern="1200" dirty="0">
                <a:solidFill>
                  <a:schemeClr val="tx1"/>
                </a:solidFill>
                <a:effectLst/>
                <a:latin typeface="+mn-lt"/>
                <a:ea typeface="+mn-ea"/>
                <a:cs typeface="+mn-cs"/>
              </a:rPr>
              <a:t>If you want, you can simply turn on the slide show and flick through the pages giving everyone you are presenting to time to read each slide.</a:t>
            </a:r>
          </a:p>
          <a:p>
            <a:r>
              <a:rPr lang="en-AU" sz="1200" kern="1200" dirty="0">
                <a:solidFill>
                  <a:schemeClr val="tx1"/>
                </a:solidFill>
                <a:effectLst/>
                <a:latin typeface="+mn-lt"/>
                <a:ea typeface="+mn-ea"/>
                <a:cs typeface="+mn-cs"/>
              </a:rPr>
              <a:t>We’ve also produced this set of Speaker’s Notes to help you take a more hands-on and interactive approach to delivering your talk.</a:t>
            </a:r>
          </a:p>
          <a:p>
            <a:r>
              <a:rPr lang="en-AU" sz="1200" kern="1200" dirty="0">
                <a:solidFill>
                  <a:schemeClr val="tx1"/>
                </a:solidFill>
                <a:effectLst/>
                <a:latin typeface="+mn-lt"/>
                <a:ea typeface="+mn-ea"/>
                <a:cs typeface="+mn-cs"/>
              </a:rPr>
              <a:t>These notes provide a guide on three different types of talk you can deliver, depending on how much time you have, who your audience is and how confident you feel about speaking. You can also mix and match the different approaches from one slide to the next, based on your own unique needs.</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JUST THE FACTS: </a:t>
            </a:r>
            <a:r>
              <a:rPr lang="en-AU" sz="1200" kern="1200" dirty="0">
                <a:solidFill>
                  <a:schemeClr val="tx1"/>
                </a:solidFill>
                <a:effectLst/>
                <a:latin typeface="+mn-lt"/>
                <a:ea typeface="+mn-ea"/>
                <a:cs typeface="+mn-cs"/>
              </a:rPr>
              <a:t>Follow the notes in this column if you just want to share the key facts on the slides.</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r>
              <a:rPr lang="en-AU" sz="1200" kern="1200" dirty="0">
                <a:solidFill>
                  <a:schemeClr val="tx1"/>
                </a:solidFill>
                <a:effectLst/>
                <a:latin typeface="+mn-lt"/>
                <a:ea typeface="+mn-ea"/>
                <a:cs typeface="+mn-cs"/>
              </a:rPr>
              <a:t> If you want to add to the key facts, then this column provides some additional information for you to share.</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INTERACTION: </a:t>
            </a:r>
            <a:r>
              <a:rPr lang="en-AU" sz="1200" kern="1200" dirty="0">
                <a:solidFill>
                  <a:schemeClr val="tx1"/>
                </a:solidFill>
                <a:effectLst/>
                <a:latin typeface="+mn-lt"/>
                <a:ea typeface="+mn-ea"/>
                <a:cs typeface="+mn-cs"/>
              </a:rPr>
              <a:t>If you want to get your audience more involved in the talk, this column gives you some ideas on how to interact with the audience. </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Before you deliver a #</a:t>
            </a:r>
            <a:r>
              <a:rPr lang="en-AU" sz="1200" kern="1200" dirty="0" err="1">
                <a:solidFill>
                  <a:schemeClr val="tx1"/>
                </a:solidFill>
                <a:effectLst/>
                <a:latin typeface="+mn-lt"/>
                <a:ea typeface="+mn-ea"/>
                <a:cs typeface="+mn-cs"/>
              </a:rPr>
              <a:t>KnowYourManFacts</a:t>
            </a:r>
            <a:r>
              <a:rPr lang="en-AU" sz="1200" kern="1200" dirty="0">
                <a:solidFill>
                  <a:schemeClr val="tx1"/>
                </a:solidFill>
                <a:effectLst/>
                <a:latin typeface="+mn-lt"/>
                <a:ea typeface="+mn-ea"/>
                <a:cs typeface="+mn-cs"/>
              </a:rPr>
              <a:t> men’s health talk, it’s a good idea to have a couple of practice runs to work out which approach works best for you. </a:t>
            </a:r>
          </a:p>
          <a:p>
            <a:endParaRPr lang="en-AU" sz="1200"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WELCOME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Hello, today we’re going to talk about men’s heart health with the help of the #</a:t>
            </a:r>
            <a:r>
              <a:rPr lang="en-AU" sz="1200" kern="1200" dirty="0" err="1">
                <a:solidFill>
                  <a:schemeClr val="tx1"/>
                </a:solidFill>
                <a:effectLst/>
                <a:latin typeface="+mn-lt"/>
                <a:ea typeface="+mn-ea"/>
                <a:cs typeface="+mn-cs"/>
              </a:rPr>
              <a:t>KnowYourManFacts</a:t>
            </a:r>
            <a:r>
              <a:rPr lang="en-AU" sz="1200" kern="1200" dirty="0">
                <a:solidFill>
                  <a:schemeClr val="tx1"/>
                </a:solidFill>
                <a:effectLst/>
                <a:latin typeface="+mn-lt"/>
                <a:ea typeface="+mn-ea"/>
                <a:cs typeface="+mn-cs"/>
              </a:rPr>
              <a:t> campaign.</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You’ve probably heard it said that men don’t talk about their health. In our experience men are really interested in their health.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all want to know facts about our health and our bodies. What we don’t generally want is someone telling us what we can and can’t do.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So today, I’m not going to tell you what to do, I’m just going to give you some facts about men’s heart health.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my experience we all want to be healthy for different reasons. You may want to be fit so you can keep working and providing for you family; maybe you want to live as long as possible and have a great retirement; you may want a better sex life; to be a better partner or husband; to be better at sport or to challenge yourself physically.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Whatever your personal reason for wanting to be fit, strong and healthy, I want you to keep that reason in mind as we go through these facts.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But first a health warning...I’m not a doctor, so if you have any concerns or questions or doubts about your physical or mental health as a result of the facts I share today, please talk with an expert or someone you trust. </a:t>
            </a: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1</a:t>
            </a:fld>
            <a:endParaRPr lang="en-US"/>
          </a:p>
        </p:txBody>
      </p:sp>
    </p:spTree>
    <p:extLst>
      <p:ext uri="{BB962C8B-B14F-4D97-AF65-F5344CB8AC3E}">
        <p14:creationId xmlns:p14="http://schemas.microsoft.com/office/powerpoint/2010/main" val="3825542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So now we’ve looked at some key facts about heart health in general, we are going to look at some facts about </a:t>
            </a:r>
            <a:r>
              <a:rPr lang="en-AU" sz="1200" b="1" u="sng" kern="1200" dirty="0">
                <a:solidFill>
                  <a:schemeClr val="tx1"/>
                </a:solidFill>
                <a:effectLst/>
                <a:latin typeface="+mn-lt"/>
                <a:ea typeface="+mn-ea"/>
                <a:cs typeface="+mn-cs"/>
              </a:rPr>
              <a:t>your</a:t>
            </a:r>
            <a:r>
              <a:rPr lang="en-AU" sz="1200" kern="1200" dirty="0">
                <a:solidFill>
                  <a:schemeClr val="tx1"/>
                </a:solidFill>
                <a:effectLst/>
                <a:latin typeface="+mn-lt"/>
                <a:ea typeface="+mn-ea"/>
                <a:cs typeface="+mn-cs"/>
              </a:rPr>
              <a:t> heart health.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10</a:t>
            </a:fld>
            <a:endParaRPr lang="en-US"/>
          </a:p>
        </p:txBody>
      </p:sp>
    </p:spTree>
    <p:extLst>
      <p:ext uri="{BB962C8B-B14F-4D97-AF65-F5344CB8AC3E}">
        <p14:creationId xmlns:p14="http://schemas.microsoft.com/office/powerpoint/2010/main" val="2377168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Can you name 5 common risk factors for heart disease?</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There are lots of factors that can increase our risk of getting heart disease and dying early.</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There are more than 5.</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(If you need a prompt. I’ll give you one to get started: smoking. Smoking is a factor, if we smoke it increases our risk of getting Heart Disease).</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Invite participants to write down their 5 answers on their own or in a group.</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Or, invite the audience to call out the answers and write them on the board.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Write down all the answers even if they are wrong or not on our list of Top 5 risk factors.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11</a:t>
            </a:fld>
            <a:endParaRPr lang="en-US"/>
          </a:p>
        </p:txBody>
      </p:sp>
    </p:spTree>
    <p:extLst>
      <p:ext uri="{BB962C8B-B14F-4D97-AF65-F5344CB8AC3E}">
        <p14:creationId xmlns:p14="http://schemas.microsoft.com/office/powerpoint/2010/main" val="31278987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Here are 12 common risk factors: smoking, weight, inactivity, blood pressure, family history,  age,  gender,  cholesterol, blood sugar, stress,  diet, alcohol.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Having one of these factors doesn’t mean you will definitely get Heart Disease. So if you’re male and if you’re old, your risk of heart disease is higher, but it doesn’t mean you will definitely get Heart Disease.)</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Q: Who has at least one of those risk factors?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Probably all of us have at least one risk factor. It doesn’t mean we’ll all get Heart Disease.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But, the more of these risk factors we have, the higher our risk. So if we smoke, drink too much, eat poorly, don’t exercise and we’re overweight, we are increasing your risk of getting heart disease.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12</a:t>
            </a:fld>
            <a:endParaRPr lang="en-US"/>
          </a:p>
        </p:txBody>
      </p:sp>
    </p:spTree>
    <p:extLst>
      <p:ext uri="{BB962C8B-B14F-4D97-AF65-F5344CB8AC3E}">
        <p14:creationId xmlns:p14="http://schemas.microsoft.com/office/powerpoint/2010/main" val="3658152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3 risk factors all men can tackle:</a:t>
            </a:r>
          </a:p>
          <a:p>
            <a:r>
              <a:rPr lang="en-AU" sz="1200" kern="1200" dirty="0">
                <a:solidFill>
                  <a:schemeClr val="tx1"/>
                </a:solidFill>
                <a:effectLst/>
                <a:latin typeface="+mn-lt"/>
                <a:ea typeface="+mn-ea"/>
                <a:cs typeface="+mn-cs"/>
              </a:rPr>
              <a:t> </a:t>
            </a:r>
          </a:p>
          <a:p>
            <a:pPr marL="228600" lvl="0" indent="-228600">
              <a:buFont typeface="+mj-lt"/>
              <a:buAutoNum type="arabicPeriod"/>
            </a:pPr>
            <a:r>
              <a:rPr lang="en-AU" sz="1200" kern="1200" dirty="0">
                <a:solidFill>
                  <a:schemeClr val="tx1"/>
                </a:solidFill>
                <a:effectLst/>
                <a:latin typeface="+mn-lt"/>
                <a:ea typeface="+mn-ea"/>
                <a:cs typeface="+mn-cs"/>
              </a:rPr>
              <a:t>Exercise</a:t>
            </a:r>
          </a:p>
          <a:p>
            <a:pPr marL="228600" lvl="0" indent="-228600">
              <a:buFont typeface="+mj-lt"/>
              <a:buAutoNum type="arabicPeriod"/>
            </a:pPr>
            <a:r>
              <a:rPr lang="en-AU" sz="1200" kern="1200" dirty="0">
                <a:solidFill>
                  <a:schemeClr val="tx1"/>
                </a:solidFill>
                <a:effectLst/>
                <a:latin typeface="+mn-lt"/>
                <a:ea typeface="+mn-ea"/>
                <a:cs typeface="+mn-cs"/>
              </a:rPr>
              <a:t>Weight</a:t>
            </a:r>
          </a:p>
          <a:p>
            <a:pPr marL="228600" lvl="0" indent="-228600">
              <a:buFont typeface="+mj-lt"/>
              <a:buAutoNum type="arabicPeriod"/>
            </a:pPr>
            <a:r>
              <a:rPr lang="en-AU" sz="1200" kern="1200" dirty="0">
                <a:solidFill>
                  <a:schemeClr val="tx1"/>
                </a:solidFill>
                <a:effectLst/>
                <a:latin typeface="+mn-lt"/>
                <a:ea typeface="+mn-ea"/>
                <a:cs typeface="+mn-cs"/>
              </a:rPr>
              <a:t>Mental health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There are lots of risk factors for Heart Disease. Some we can’t change like age, gender and family history.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Today we’re going to look at 3 risk factors we can all take action to tackle. </a:t>
            </a:r>
          </a:p>
          <a:p>
            <a:r>
              <a:rPr lang="en-AU" sz="1200" kern="1200" dirty="0">
                <a:solidFill>
                  <a:schemeClr val="tx1"/>
                </a:solidFill>
                <a:effectLst/>
                <a:latin typeface="+mn-lt"/>
                <a:ea typeface="+mn-ea"/>
                <a:cs typeface="+mn-cs"/>
              </a:rPr>
              <a:t> </a:t>
            </a:r>
          </a:p>
          <a:p>
            <a:endParaRPr lang="en-AU"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13</a:t>
            </a:fld>
            <a:endParaRPr lang="en-US"/>
          </a:p>
        </p:txBody>
      </p:sp>
    </p:spTree>
    <p:extLst>
      <p:ext uri="{BB962C8B-B14F-4D97-AF65-F5344CB8AC3E}">
        <p14:creationId xmlns:p14="http://schemas.microsoft.com/office/powerpoint/2010/main" val="2111640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Staying strong helps fight heart disease.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Men who can do 40 push ups are 10x less likely to get heart disease.</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Researchers have found that middle-aged men who could 40 push ups were less likely to get heart disease in the next 10 years compared to men who couldn’t.</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Safety warning: before starting a new exercise regime check with your GP first. We don’t want any of you rushing out to do 40 push ups and having a heart attack.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But just doing more exercise in general reduces our risk. It doesn’t matter if it’s walking more, doing push ups or doing an Ironman triathlon.</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I’m not going to ask any of you to prove it, but by a show of hands, who thinks they could do 40 push ups in one go today?</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Q: Who thinks they could do 40 push ups with a bit of training?</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Q: Who thinks they could never do 40 push ups?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 That’s okay, you don’t have to do push ups to get a bit fitter, doing more of an exercise you enjoy will reduce your risk.</a:t>
            </a:r>
          </a:p>
          <a:p>
            <a:r>
              <a:rPr lang="en-AU"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14</a:t>
            </a:fld>
            <a:endParaRPr lang="en-US"/>
          </a:p>
        </p:txBody>
      </p:sp>
    </p:spTree>
    <p:extLst>
      <p:ext uri="{BB962C8B-B14F-4D97-AF65-F5344CB8AC3E}">
        <p14:creationId xmlns:p14="http://schemas.microsoft.com/office/powerpoint/2010/main" val="1626148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Reducing waist helps beat heart disease: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Maintaining a healthy weight keeps men’s hearts healthy.</a:t>
            </a:r>
          </a:p>
          <a:p>
            <a:endParaRPr lang="en-US" dirty="0"/>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Being overweight is one of leading causes of death in Australia as it increases our risk of lots of diseases, including Heart Disease. Some facts:</a:t>
            </a:r>
          </a:p>
          <a:p>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25% of boys are overweight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50% of young men under 25 are overweight</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75% of men are overweight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80% of men aged 55 to 64 are overweight</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There are two ways of measuring this:</a:t>
            </a:r>
            <a:br>
              <a:rPr lang="en-AU" sz="1200" kern="1200" dirty="0">
                <a:solidFill>
                  <a:schemeClr val="tx1"/>
                </a:solidFill>
                <a:effectLst/>
                <a:latin typeface="+mn-lt"/>
                <a:ea typeface="+mn-ea"/>
                <a:cs typeface="+mn-cs"/>
              </a:rPr>
            </a:br>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BMI (Body Mass Index) using your height and weight. This doesn’t work for everyone (e.g. if you have a lot of muscle mass it won’t work)</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Waist circumference – if your waist is bigger than 94cm you are at increased risk.</a:t>
            </a:r>
          </a:p>
          <a:p>
            <a:endParaRPr lang="en-US" dirty="0"/>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Who knows the two main ways of reducing our weight?</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 It’s diet (eating fewer calories) and exercise (burning more calories). It’s really easy to say, but not always easy to do. </a:t>
            </a:r>
          </a:p>
          <a:p>
            <a:endParaRPr lang="en-US" dirty="0"/>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15</a:t>
            </a:fld>
            <a:endParaRPr lang="en-US"/>
          </a:p>
        </p:txBody>
      </p:sp>
    </p:spTree>
    <p:extLst>
      <p:ext uri="{BB962C8B-B14F-4D97-AF65-F5344CB8AC3E}">
        <p14:creationId xmlns:p14="http://schemas.microsoft.com/office/powerpoint/2010/main" val="1122768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Staying mentally healthy protects against heart disease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Poor mental health increases your risk of heart disease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Research shows that the better your mental health, the lower your risk of heart disease.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This also appears to work in the opposite direction, if you have poor heart health you are more likely to have poor mental health. </a:t>
            </a:r>
          </a:p>
          <a:p>
            <a:endParaRPr lang="en-US" dirty="0"/>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Just a quick question, by a show of hands, who thinks your mental health is something you can take action improve?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Q. Who thinks if you have poor mental health there’s nothing you can do to improve it?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16</a:t>
            </a:fld>
            <a:endParaRPr lang="en-US"/>
          </a:p>
        </p:txBody>
      </p:sp>
    </p:spTree>
    <p:extLst>
      <p:ext uri="{BB962C8B-B14F-4D97-AF65-F5344CB8AC3E}">
        <p14:creationId xmlns:p14="http://schemas.microsoft.com/office/powerpoint/2010/main" val="3895292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10 habits of mentally healthy men. Be healthy, active, connected, happy, helpful, challenged, outdoors, strong, resilient and supported.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doesn’t apply to serious mental illnesses that need medical intervention, but more moderate mental health conditions that people can address.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These 10 habits are actions we can all take to help improve our mental health like improving our physical help; exercising; making time to connect with people socially; doing more of the things that man us happy; taking on new challenges that stretch us; spending time outdoors; know our strengths and finding ways to use them; building our resilience to cope with stressful situations and turning to others for help and support when we need it.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You can find out more about these habits by googling “10 habits of mentally healthy men” or visiting the AMHF website here: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https://</a:t>
            </a:r>
            <a:r>
              <a:rPr lang="en-AU" sz="1200" kern="1200" dirty="0" err="1">
                <a:solidFill>
                  <a:schemeClr val="tx1"/>
                </a:solidFill>
                <a:effectLst/>
                <a:latin typeface="+mn-lt"/>
                <a:ea typeface="+mn-ea"/>
                <a:cs typeface="+mn-cs"/>
              </a:rPr>
              <a:t>www.amhf.org.au</a:t>
            </a:r>
            <a:r>
              <a:rPr lang="en-AU" sz="1200" kern="1200" dirty="0">
                <a:solidFill>
                  <a:schemeClr val="tx1"/>
                </a:solidFill>
                <a:effectLst/>
                <a:latin typeface="+mn-lt"/>
                <a:ea typeface="+mn-ea"/>
                <a:cs typeface="+mn-cs"/>
              </a:rPr>
              <a:t>/the_10_habits_of_mentally_healthy_men_be_healthy</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Which of these can you relate to? Which of these 10 things do some of you already do to improve your mental wellbeing?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Encourage people to give examples of how they already apply some of these 10 habits in their life.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Ask them what difference they notice it makes to their mental wellbeing when they apply these habits.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17</a:t>
            </a:fld>
            <a:endParaRPr lang="en-US"/>
          </a:p>
        </p:txBody>
      </p:sp>
    </p:spTree>
    <p:extLst>
      <p:ext uri="{BB962C8B-B14F-4D97-AF65-F5344CB8AC3E}">
        <p14:creationId xmlns:p14="http://schemas.microsoft.com/office/powerpoint/2010/main" val="1521971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So now we’re going to look at some of the actions we can all take to prevent ourselves from developing Heart Disease.</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18</a:t>
            </a:fld>
            <a:endParaRPr lang="en-US"/>
          </a:p>
        </p:txBody>
      </p:sp>
    </p:spTree>
    <p:extLst>
      <p:ext uri="{BB962C8B-B14F-4D97-AF65-F5344CB8AC3E}">
        <p14:creationId xmlns:p14="http://schemas.microsoft.com/office/powerpoint/2010/main" val="1023536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Heart Quiz 4</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What 4 numbers could save your life? Pulse? Blood pressure? Waist size? Height? Weight? Body Mass Index? Hormone levels? Cholesterol? Push up record? Blood sugar? Lung capacity?</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So, what we’re looking for here are the 4 key numbers you need to know about yourself to help you find out if you are at increased risk of developing Heart Disease.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I’ll give you a clue, all 4 answers are on that slide.</a:t>
            </a:r>
          </a:p>
          <a:p>
            <a:endParaRPr lang="en-US" dirty="0"/>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Invite participants to work in pairs or groups and write down their 4 answers to this question. </a:t>
            </a: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19</a:t>
            </a:fld>
            <a:endParaRPr lang="en-US"/>
          </a:p>
        </p:txBody>
      </p:sp>
    </p:spTree>
    <p:extLst>
      <p:ext uri="{BB962C8B-B14F-4D97-AF65-F5344CB8AC3E}">
        <p14:creationId xmlns:p14="http://schemas.microsoft.com/office/powerpoint/2010/main" val="635967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AU" sz="1200" kern="1200" dirty="0">
                <a:solidFill>
                  <a:schemeClr val="tx1"/>
                </a:solidFill>
                <a:effectLst/>
                <a:latin typeface="+mn-lt"/>
                <a:ea typeface="+mn-ea"/>
                <a:cs typeface="+mn-cs"/>
              </a:rPr>
              <a:t>There’re 4 sections to this talk:</a:t>
            </a:r>
          </a:p>
          <a:p>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We’ll look at some key facts about men’s heart health</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We’ll talk about your heart and how to know if you’re at risk of heart disease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We’ll look at some of the actions you can take to keep your heart healthy</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We’ll look at how you can help others and maybe even save someone’s life</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2</a:t>
            </a:fld>
            <a:endParaRPr lang="en-US"/>
          </a:p>
        </p:txBody>
      </p:sp>
    </p:spTree>
    <p:extLst>
      <p:ext uri="{BB962C8B-B14F-4D97-AF65-F5344CB8AC3E}">
        <p14:creationId xmlns:p14="http://schemas.microsoft.com/office/powerpoint/2010/main" val="3084610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 4 numbers could save your life?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1. Body Mass Index </a:t>
            </a:r>
          </a:p>
          <a:p>
            <a:r>
              <a:rPr lang="en-AU" sz="1200" kern="1200" dirty="0">
                <a:solidFill>
                  <a:schemeClr val="tx1"/>
                </a:solidFill>
                <a:effectLst/>
                <a:latin typeface="+mn-lt"/>
                <a:ea typeface="+mn-ea"/>
                <a:cs typeface="+mn-cs"/>
              </a:rPr>
              <a:t>2. Blood Pressure </a:t>
            </a:r>
          </a:p>
          <a:p>
            <a:r>
              <a:rPr lang="en-AU" sz="1200" kern="1200" dirty="0">
                <a:solidFill>
                  <a:schemeClr val="tx1"/>
                </a:solidFill>
                <a:effectLst/>
                <a:latin typeface="+mn-lt"/>
                <a:ea typeface="+mn-ea"/>
                <a:cs typeface="+mn-cs"/>
              </a:rPr>
              <a:t>3. Cholesterol levels </a:t>
            </a:r>
          </a:p>
          <a:p>
            <a:r>
              <a:rPr lang="en-AU" sz="1200" kern="1200" dirty="0">
                <a:solidFill>
                  <a:schemeClr val="tx1"/>
                </a:solidFill>
                <a:effectLst/>
                <a:latin typeface="+mn-lt"/>
                <a:ea typeface="+mn-ea"/>
                <a:cs typeface="+mn-cs"/>
              </a:rPr>
              <a:t>4. Blood sugar levels</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These are 4 numbers we can all find and any of them are flagged up as being a risk, we can take action to bring these numbers back to a healthy level. </a:t>
            </a:r>
          </a:p>
          <a:p>
            <a:endParaRPr lang="en-US" dirty="0"/>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Who knows all four numbers? Your BMI, your blood pressure? How did you find out?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Q: Who knows some of these numbers? Which ones do you know?</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Q: Who doesn’t know any of these numbers?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Q: Who would like to know if there was a quick and easy way to find out?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20</a:t>
            </a:fld>
            <a:endParaRPr lang="en-US"/>
          </a:p>
        </p:txBody>
      </p:sp>
    </p:spTree>
    <p:extLst>
      <p:ext uri="{BB962C8B-B14F-4D97-AF65-F5344CB8AC3E}">
        <p14:creationId xmlns:p14="http://schemas.microsoft.com/office/powerpoint/2010/main" val="3143809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Know your 4 numbers. See your doctor.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Heart health checks are free for men 45 and over.</a:t>
            </a:r>
          </a:p>
          <a:p>
            <a:endParaRPr lang="en-US" dirty="0"/>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quick and easy way to find out your four numbers is to book a Heart Health Check with a GP. It’s free on Medicare for men 45 and over.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 heart health assessment is simple and straightforward. It will involve a review of your family medical history, weight, blood pressure, an ECG and some simple blood tests. The results of this assessment are reviewed by your GP to indicate your risk of a heart attack.</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Has anyone had a heart health check? Can you tell us what happened?</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21</a:t>
            </a:fld>
            <a:endParaRPr lang="en-US"/>
          </a:p>
        </p:txBody>
      </p:sp>
    </p:spTree>
    <p:extLst>
      <p:ext uri="{BB962C8B-B14F-4D97-AF65-F5344CB8AC3E}">
        <p14:creationId xmlns:p14="http://schemas.microsoft.com/office/powerpoint/2010/main" val="1786223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Know your man facts.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Taking action to save a mate. </a:t>
            </a:r>
          </a:p>
          <a:p>
            <a:endParaRPr lang="en-US" dirty="0"/>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Now we’re going to take a quick look at how you can help others and maybe even save someone’s life.</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Who knows some of the common signs of heart attack in men? How do you know if you or someone else is having a heart attack?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Invite participants to call our answers then reveal the answers on the next slide.</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22</a:t>
            </a:fld>
            <a:endParaRPr lang="en-US"/>
          </a:p>
        </p:txBody>
      </p:sp>
    </p:spTree>
    <p:extLst>
      <p:ext uri="{BB962C8B-B14F-4D97-AF65-F5344CB8AC3E}">
        <p14:creationId xmlns:p14="http://schemas.microsoft.com/office/powerpoint/2010/main" val="3154424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Know the signs of heart attack in men:</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Pain in chest or left arm</a:t>
            </a:r>
          </a:p>
          <a:p>
            <a:pPr lvl="0"/>
            <a:r>
              <a:rPr lang="en-AU" sz="1200" kern="1200" dirty="0">
                <a:solidFill>
                  <a:schemeClr val="tx1"/>
                </a:solidFill>
                <a:effectLst/>
                <a:latin typeface="+mn-lt"/>
                <a:ea typeface="+mn-ea"/>
                <a:cs typeface="+mn-cs"/>
              </a:rPr>
              <a:t>Shortness of breath </a:t>
            </a:r>
          </a:p>
          <a:p>
            <a:pPr lvl="0"/>
            <a:r>
              <a:rPr lang="en-AU" sz="1200" kern="1200" dirty="0">
                <a:solidFill>
                  <a:schemeClr val="tx1"/>
                </a:solidFill>
                <a:effectLst/>
                <a:latin typeface="+mn-lt"/>
                <a:ea typeface="+mn-ea"/>
                <a:cs typeface="+mn-cs"/>
              </a:rPr>
              <a:t>Shoulder, neck or jaw pain </a:t>
            </a:r>
          </a:p>
          <a:p>
            <a:pPr lvl="0"/>
            <a:r>
              <a:rPr lang="en-AU" sz="1200" kern="1200" dirty="0">
                <a:solidFill>
                  <a:schemeClr val="tx1"/>
                </a:solidFill>
                <a:effectLst/>
                <a:latin typeface="+mn-lt"/>
                <a:ea typeface="+mn-ea"/>
                <a:cs typeface="+mn-cs"/>
              </a:rPr>
              <a:t>A cold sweat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It’s important to know that women can experience some different signs of heart attack like dizziness and nausea, fatigue, palpitations and back pain.</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Who knows or can guess the 3 things you should do for yourself if you think you are having heart attack?</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Invite participants to call our answers then reveal the answers on the next slide.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23</a:t>
            </a:fld>
            <a:endParaRPr lang="en-US"/>
          </a:p>
        </p:txBody>
      </p:sp>
    </p:spTree>
    <p:extLst>
      <p:ext uri="{BB962C8B-B14F-4D97-AF65-F5344CB8AC3E}">
        <p14:creationId xmlns:p14="http://schemas.microsoft.com/office/powerpoint/2010/main" val="4642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Know how you can beat a heart attack.</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1. Rest – stop what you’re doing </a:t>
            </a:r>
          </a:p>
          <a:p>
            <a:r>
              <a:rPr lang="en-AU" sz="1200" kern="1200" dirty="0">
                <a:solidFill>
                  <a:schemeClr val="tx1"/>
                </a:solidFill>
                <a:effectLst/>
                <a:latin typeface="+mn-lt"/>
                <a:ea typeface="+mn-ea"/>
                <a:cs typeface="+mn-cs"/>
              </a:rPr>
              <a:t>2. Reach out – tell someone else what’s happening </a:t>
            </a:r>
          </a:p>
          <a:p>
            <a:r>
              <a:rPr lang="en-AU" sz="1200" kern="1200" dirty="0">
                <a:solidFill>
                  <a:schemeClr val="tx1"/>
                </a:solidFill>
                <a:effectLst/>
                <a:latin typeface="+mn-lt"/>
                <a:ea typeface="+mn-ea"/>
                <a:cs typeface="+mn-cs"/>
              </a:rPr>
              <a:t>3. Call triple zero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same principles apply if you’re with someone and you think they are having a heart attack.</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1. Tell them to rest and stop what they are they are doing </a:t>
            </a:r>
          </a:p>
          <a:p>
            <a:r>
              <a:rPr lang="en-AU" sz="1200" kern="1200" dirty="0">
                <a:solidFill>
                  <a:schemeClr val="tx1"/>
                </a:solidFill>
                <a:effectLst/>
                <a:latin typeface="+mn-lt"/>
                <a:ea typeface="+mn-ea"/>
                <a:cs typeface="+mn-cs"/>
              </a:rPr>
              <a:t>2. If you are with them, they don’t need to reach out and tell someone else what’s happening </a:t>
            </a:r>
          </a:p>
          <a:p>
            <a:r>
              <a:rPr lang="en-AU" sz="1200" kern="1200" dirty="0">
                <a:solidFill>
                  <a:schemeClr val="tx1"/>
                </a:solidFill>
                <a:effectLst/>
                <a:latin typeface="+mn-lt"/>
                <a:ea typeface="+mn-ea"/>
                <a:cs typeface="+mn-cs"/>
              </a:rPr>
              <a:t>3. If you’re with someone who is having a heart attack, call triple zero for them</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Has anyone had experience of having a heart attack or being with someone who had a heart attack?</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Be mindful that for some people, memories of a heart attack may be upsetting and bring up uncomfortable feelings. Only ask this question if you feel equipped to deal with any response.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Q: No pressure, but if you feel okay to share your story, could you tell us what happened?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Be sure to acknowledge and thank anyone who shares their story and check with them after to see if they need any support.</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24</a:t>
            </a:fld>
            <a:endParaRPr lang="en-US"/>
          </a:p>
        </p:txBody>
      </p:sp>
    </p:spTree>
    <p:extLst>
      <p:ext uri="{BB962C8B-B14F-4D97-AF65-F5344CB8AC3E}">
        <p14:creationId xmlns:p14="http://schemas.microsoft.com/office/powerpoint/2010/main" val="3913846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Know how to save a mate. Cardiac Arrest kills men of all ages.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Do you know CPR?</a:t>
            </a:r>
          </a:p>
          <a:p>
            <a:endParaRPr lang="en-US" dirty="0"/>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So now we’re going to talk about when and how to perform CPR - cardio-pulmonary resuscitation.</a:t>
            </a:r>
          </a:p>
          <a:p>
            <a:endParaRPr lang="en-US" dirty="0"/>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Who knows how to perform CPR (Cardio-pulmonary resuscitation)? Tell us about that, how do you know CPR? Did you do a course?</a:t>
            </a:r>
            <a:br>
              <a:rPr lang="en-AU" sz="1200" kern="1200" dirty="0">
                <a:solidFill>
                  <a:schemeClr val="tx1"/>
                </a:solidFill>
                <a:effectLst/>
                <a:latin typeface="+mn-lt"/>
                <a:ea typeface="+mn-ea"/>
                <a:cs typeface="+mn-cs"/>
              </a:rPr>
            </a:b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Q: Has anyone performed CPR?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Again, be mindful of only asking these questions if you feel equipped to deal with any response.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Q: No pressure, but if you feel okay to share your story, could you tell us what happened?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Be sure to acknowledge and thank anyone who shares their story and check with them after to see if they need any support.</a:t>
            </a: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25</a:t>
            </a:fld>
            <a:endParaRPr lang="en-US"/>
          </a:p>
        </p:txBody>
      </p:sp>
    </p:spTree>
    <p:extLst>
      <p:ext uri="{BB962C8B-B14F-4D97-AF65-F5344CB8AC3E}">
        <p14:creationId xmlns:p14="http://schemas.microsoft.com/office/powerpoint/2010/main" val="41504947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Heart Quiz.</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What’s the difference between a heart attack and a cardiac arrest?</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Before we talk about performing CPR, it’s really important to know what the difference is between a heart attack and a cardiac arrest. </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Who knows or wants to guess what the difference is between a heart attack and a cardiac arrest?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26</a:t>
            </a:fld>
            <a:endParaRPr lang="en-US"/>
          </a:p>
        </p:txBody>
      </p:sp>
    </p:spTree>
    <p:extLst>
      <p:ext uri="{BB962C8B-B14F-4D97-AF65-F5344CB8AC3E}">
        <p14:creationId xmlns:p14="http://schemas.microsoft.com/office/powerpoint/2010/main" val="3255602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Heart Quiz Answer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What’s the difference between a heart attack and a cardiac arrest?</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Heart attack: reduced blood flow to the heart causing pain, weakness, tiredness, nausea, difficulty breathing.</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Cardiac arrest: the heart stops completely and the patient collapses, stops breathing, is unconscious, no pulse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main difference is that when you have a cardiac arrest the heart stops completely.</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Importantly, we only perform CPR on people who’ve had a cardiac arrest. </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Who wants to know the basics of performing CPR so you can save a life if you see someone having a heart attack?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27</a:t>
            </a:fld>
            <a:endParaRPr lang="en-US"/>
          </a:p>
        </p:txBody>
      </p:sp>
    </p:spTree>
    <p:extLst>
      <p:ext uri="{BB962C8B-B14F-4D97-AF65-F5344CB8AC3E}">
        <p14:creationId xmlns:p14="http://schemas.microsoft.com/office/powerpoint/2010/main" val="3940533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Quick 3 step guide to CPR: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1. CALL Triple Zero (000) </a:t>
            </a:r>
          </a:p>
          <a:p>
            <a:r>
              <a:rPr lang="en-AU" sz="1200" kern="1200" dirty="0">
                <a:solidFill>
                  <a:schemeClr val="tx1"/>
                </a:solidFill>
                <a:effectLst/>
                <a:latin typeface="+mn-lt"/>
                <a:ea typeface="+mn-ea"/>
                <a:cs typeface="+mn-cs"/>
              </a:rPr>
              <a:t>2. PUSH on the chest to the tempo of Staying Alive </a:t>
            </a:r>
          </a:p>
          <a:p>
            <a:r>
              <a:rPr lang="en-AU" sz="1200" kern="1200" dirty="0">
                <a:solidFill>
                  <a:schemeClr val="tx1"/>
                </a:solidFill>
                <a:effectLst/>
                <a:latin typeface="+mn-lt"/>
                <a:ea typeface="+mn-ea"/>
                <a:cs typeface="+mn-cs"/>
              </a:rPr>
              <a:t>3. SHOCK use an AED machine if available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Obviously, if you want to be really confident about saving someone’s life by doing CPR, it’s best to take a short course to learn how.</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But if you’re the only person around then you could save a life by knowing these 3 steps – and if just take step 1, call triple zero, they’ll tell you what to do next.</a:t>
            </a:r>
          </a:p>
          <a:p>
            <a:endParaRPr lang="en-US" dirty="0"/>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Quick quiz, who knows what AED stands for?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 Automatic External Defibrillator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Q: Who remembers what CPR stands for?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 Cardio-Pulmonary Resuscitation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28</a:t>
            </a:fld>
            <a:endParaRPr lang="en-US"/>
          </a:p>
        </p:txBody>
      </p:sp>
    </p:spTree>
    <p:extLst>
      <p:ext uri="{BB962C8B-B14F-4D97-AF65-F5344CB8AC3E}">
        <p14:creationId xmlns:p14="http://schemas.microsoft.com/office/powerpoint/2010/main" val="1407899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Okay, let’s have a quick look back at some of the key facts we’ve covered today.</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Heart disease is the leading killer of Aussie men</a:t>
            </a:r>
          </a:p>
          <a:p>
            <a:pPr lvl="0"/>
            <a:r>
              <a:rPr lang="en-AU" sz="1200" kern="1200" dirty="0">
                <a:solidFill>
                  <a:schemeClr val="tx1"/>
                </a:solidFill>
                <a:effectLst/>
                <a:latin typeface="+mn-lt"/>
                <a:ea typeface="+mn-ea"/>
                <a:cs typeface="+mn-cs"/>
              </a:rPr>
              <a:t>4 in 5 heart deaths under 65 are men</a:t>
            </a:r>
          </a:p>
          <a:p>
            <a:pPr lvl="0"/>
            <a:r>
              <a:rPr lang="en-AU" sz="1200" kern="1200" dirty="0">
                <a:solidFill>
                  <a:schemeClr val="tx1"/>
                </a:solidFill>
                <a:effectLst/>
                <a:latin typeface="+mn-lt"/>
                <a:ea typeface="+mn-ea"/>
                <a:cs typeface="+mn-cs"/>
              </a:rPr>
              <a:t>The lower your social status the higher your risk of Heart Disease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29</a:t>
            </a:fld>
            <a:endParaRPr lang="en-US"/>
          </a:p>
        </p:txBody>
      </p:sp>
    </p:spTree>
    <p:extLst>
      <p:ext uri="{BB962C8B-B14F-4D97-AF65-F5344CB8AC3E}">
        <p14:creationId xmlns:p14="http://schemas.microsoft.com/office/powerpoint/2010/main" val="691940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So first, we’re going to look at some of the key facts about men’s heart health. </a:t>
            </a:r>
          </a:p>
        </p:txBody>
      </p:sp>
      <p:sp>
        <p:nvSpPr>
          <p:cNvPr id="4" name="Slide Number Placeholder 3"/>
          <p:cNvSpPr>
            <a:spLocks noGrp="1"/>
          </p:cNvSpPr>
          <p:nvPr>
            <p:ph type="sldNum" sz="quarter" idx="5"/>
          </p:nvPr>
        </p:nvSpPr>
        <p:spPr/>
        <p:txBody>
          <a:bodyPr/>
          <a:lstStyle/>
          <a:p>
            <a:fld id="{5E886AAF-A5B6-C34F-A22E-D91DD98E3AA7}" type="slidenum">
              <a:rPr lang="en-US" smtClean="0"/>
              <a:t>3</a:t>
            </a:fld>
            <a:endParaRPr lang="en-US"/>
          </a:p>
        </p:txBody>
      </p:sp>
    </p:spTree>
    <p:extLst>
      <p:ext uri="{BB962C8B-B14F-4D97-AF65-F5344CB8AC3E}">
        <p14:creationId xmlns:p14="http://schemas.microsoft.com/office/powerpoint/2010/main" val="224682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There are 3 things all men can do to reduce our risk of Heart Disease:</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Stay strong</a:t>
            </a:r>
          </a:p>
          <a:p>
            <a:pPr lvl="0"/>
            <a:r>
              <a:rPr lang="en-AU" sz="1200" kern="1200" dirty="0">
                <a:solidFill>
                  <a:schemeClr val="tx1"/>
                </a:solidFill>
                <a:effectLst/>
                <a:latin typeface="+mn-lt"/>
                <a:ea typeface="+mn-ea"/>
                <a:cs typeface="+mn-cs"/>
              </a:rPr>
              <a:t>Reduce waist</a:t>
            </a:r>
          </a:p>
          <a:p>
            <a:pPr lvl="0"/>
            <a:r>
              <a:rPr lang="en-AU" sz="1200" kern="1200" dirty="0">
                <a:solidFill>
                  <a:schemeClr val="tx1"/>
                </a:solidFill>
                <a:effectLst/>
                <a:latin typeface="+mn-lt"/>
                <a:ea typeface="+mn-ea"/>
                <a:cs typeface="+mn-cs"/>
              </a:rPr>
              <a:t>Stay mentally healthy</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30</a:t>
            </a:fld>
            <a:endParaRPr lang="en-US"/>
          </a:p>
        </p:txBody>
      </p:sp>
    </p:spTree>
    <p:extLst>
      <p:ext uri="{BB962C8B-B14F-4D97-AF65-F5344CB8AC3E}">
        <p14:creationId xmlns:p14="http://schemas.microsoft.com/office/powerpoint/2010/main" val="1637905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key actions you can take to prevent heart disease are:</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Know your 4 numbers by…</a:t>
            </a:r>
          </a:p>
          <a:p>
            <a:pPr lvl="0"/>
            <a:r>
              <a:rPr lang="en-AU" sz="1200" kern="1200" dirty="0">
                <a:solidFill>
                  <a:schemeClr val="tx1"/>
                </a:solidFill>
                <a:effectLst/>
                <a:latin typeface="+mn-lt"/>
                <a:ea typeface="+mn-ea"/>
                <a:cs typeface="+mn-cs"/>
              </a:rPr>
              <a:t>Seeing your GP for a heart health check </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E886AAF-A5B6-C34F-A22E-D91DD98E3AA7}" type="slidenum">
              <a:rPr lang="en-US" smtClean="0"/>
              <a:t>31</a:t>
            </a:fld>
            <a:endParaRPr lang="en-US"/>
          </a:p>
        </p:txBody>
      </p:sp>
    </p:spTree>
    <p:extLst>
      <p:ext uri="{BB962C8B-B14F-4D97-AF65-F5344CB8AC3E}">
        <p14:creationId xmlns:p14="http://schemas.microsoft.com/office/powerpoint/2010/main" val="3559277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You could save your life and even save a mate’s life by:</a:t>
            </a:r>
          </a:p>
          <a:p>
            <a:r>
              <a:rPr lang="en-AU" sz="1200" kern="1200" dirty="0">
                <a:solidFill>
                  <a:schemeClr val="tx1"/>
                </a:solidFill>
                <a:effectLst/>
                <a:latin typeface="+mn-lt"/>
                <a:ea typeface="+mn-ea"/>
                <a:cs typeface="+mn-cs"/>
              </a:rPr>
              <a:t> </a:t>
            </a:r>
          </a:p>
          <a:p>
            <a:pPr lvl="0"/>
            <a:r>
              <a:rPr lang="en-AU" sz="1200" kern="1200" dirty="0">
                <a:solidFill>
                  <a:schemeClr val="tx1"/>
                </a:solidFill>
                <a:effectLst/>
                <a:latin typeface="+mn-lt"/>
                <a:ea typeface="+mn-ea"/>
                <a:cs typeface="+mn-cs"/>
              </a:rPr>
              <a:t>Knowing the signs of heart attack </a:t>
            </a:r>
          </a:p>
          <a:p>
            <a:pPr lvl="0"/>
            <a:r>
              <a:rPr lang="en-AU" sz="1200" kern="1200" dirty="0">
                <a:solidFill>
                  <a:schemeClr val="tx1"/>
                </a:solidFill>
                <a:effectLst/>
                <a:latin typeface="+mn-lt"/>
                <a:ea typeface="+mn-ea"/>
                <a:cs typeface="+mn-cs"/>
              </a:rPr>
              <a:t>Learning to do CPR  </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E886AAF-A5B6-C34F-A22E-D91DD98E3AA7}" type="slidenum">
              <a:rPr lang="en-US" smtClean="0"/>
              <a:t>32</a:t>
            </a:fld>
            <a:endParaRPr lang="en-US"/>
          </a:p>
        </p:txBody>
      </p:sp>
    </p:spTree>
    <p:extLst>
      <p:ext uri="{BB962C8B-B14F-4D97-AF65-F5344CB8AC3E}">
        <p14:creationId xmlns:p14="http://schemas.microsoft.com/office/powerpoint/2010/main" val="4204400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Thank you for taking part.</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33</a:t>
            </a:fld>
            <a:endParaRPr lang="en-US"/>
          </a:p>
        </p:txBody>
      </p:sp>
    </p:spTree>
    <p:extLst>
      <p:ext uri="{BB962C8B-B14F-4D97-AF65-F5344CB8AC3E}">
        <p14:creationId xmlns:p14="http://schemas.microsoft.com/office/powerpoint/2010/main" val="2894656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Let’s start with a quick quiz. Who knows what the 5 biggest killers of men in Australia?</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Who wants to have a guess?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Around 88,000 men die each year in Australia and these 5 conditions account for a third of all deaths.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Clue: not all the answers are included in that list. </a:t>
            </a:r>
          </a:p>
          <a:p>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Invite participants to write down their 5 answers on their own or in a group.</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Or, write numbers 1,2,3,4 and 5 on a board and invite the audience to call out the answers.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Write the answers on the board each time someone gets a correct answer.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 </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E886AAF-A5B6-C34F-A22E-D91DD98E3AA7}" type="slidenum">
              <a:rPr lang="en-US" smtClean="0"/>
              <a:t>4</a:t>
            </a:fld>
            <a:endParaRPr lang="en-US"/>
          </a:p>
        </p:txBody>
      </p:sp>
    </p:spTree>
    <p:extLst>
      <p:ext uri="{BB962C8B-B14F-4D97-AF65-F5344CB8AC3E}">
        <p14:creationId xmlns:p14="http://schemas.microsoft.com/office/powerpoint/2010/main" val="41724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reverse order, the top 5 killers of men in Australia are: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5. Stroke</a:t>
            </a:r>
          </a:p>
          <a:p>
            <a:r>
              <a:rPr lang="en-AU" sz="1200" kern="1200" dirty="0">
                <a:solidFill>
                  <a:schemeClr val="tx1"/>
                </a:solidFill>
                <a:effectLst/>
                <a:latin typeface="+mn-lt"/>
                <a:ea typeface="+mn-ea"/>
                <a:cs typeface="+mn-cs"/>
              </a:rPr>
              <a:t>4. Lung disease</a:t>
            </a:r>
          </a:p>
          <a:p>
            <a:r>
              <a:rPr lang="en-AU" sz="1200" kern="1200" dirty="0">
                <a:solidFill>
                  <a:schemeClr val="tx1"/>
                </a:solidFill>
                <a:effectLst/>
                <a:latin typeface="+mn-lt"/>
                <a:ea typeface="+mn-ea"/>
                <a:cs typeface="+mn-cs"/>
              </a:rPr>
              <a:t>3. Lung cancer</a:t>
            </a:r>
          </a:p>
          <a:p>
            <a:r>
              <a:rPr lang="en-AU" sz="1200" kern="1200" dirty="0">
                <a:solidFill>
                  <a:schemeClr val="tx1"/>
                </a:solidFill>
                <a:effectLst/>
                <a:latin typeface="+mn-lt"/>
                <a:ea typeface="+mn-ea"/>
                <a:cs typeface="+mn-cs"/>
              </a:rPr>
              <a:t>2. Dementia</a:t>
            </a:r>
          </a:p>
          <a:p>
            <a:r>
              <a:rPr lang="en-AU" sz="1200" kern="1200" dirty="0">
                <a:solidFill>
                  <a:schemeClr val="tx1"/>
                </a:solidFill>
                <a:effectLst/>
                <a:latin typeface="+mn-lt"/>
                <a:ea typeface="+mn-ea"/>
                <a:cs typeface="+mn-cs"/>
              </a:rPr>
              <a:t>1. Heart disease </a:t>
            </a:r>
          </a:p>
          <a:p>
            <a:endParaRPr lang="en-US" dirty="0"/>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Male deaths in 2019:</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5. Around 4,000 men died of cerebrovascular diseases like stroke (4,089)</a:t>
            </a:r>
          </a:p>
          <a:p>
            <a:r>
              <a:rPr lang="en-AU" sz="1200" kern="1200" dirty="0">
                <a:solidFill>
                  <a:schemeClr val="tx1"/>
                </a:solidFill>
                <a:effectLst/>
                <a:latin typeface="+mn-lt"/>
                <a:ea typeface="+mn-ea"/>
                <a:cs typeface="+mn-cs"/>
              </a:rPr>
              <a:t>4. More than 4,000 men died of lower respiratory diseases like COPD – Chronic Obstructive Pulmonary Disease (4,242)</a:t>
            </a:r>
          </a:p>
          <a:p>
            <a:r>
              <a:rPr lang="en-AU" sz="1200" kern="1200" dirty="0">
                <a:solidFill>
                  <a:schemeClr val="tx1"/>
                </a:solidFill>
                <a:effectLst/>
                <a:latin typeface="+mn-lt"/>
                <a:ea typeface="+mn-ea"/>
                <a:cs typeface="+mn-cs"/>
              </a:rPr>
              <a:t>3. Around 5,000 men died of Lung Cancer (5,188)</a:t>
            </a:r>
          </a:p>
          <a:p>
            <a:r>
              <a:rPr lang="en-AU" sz="1200" kern="1200" dirty="0">
                <a:solidFill>
                  <a:schemeClr val="tx1"/>
                </a:solidFill>
                <a:effectLst/>
                <a:latin typeface="+mn-lt"/>
                <a:ea typeface="+mn-ea"/>
                <a:cs typeface="+mn-cs"/>
              </a:rPr>
              <a:t>2. More than 5,000 die of dementia (5,424) </a:t>
            </a:r>
          </a:p>
          <a:p>
            <a:r>
              <a:rPr lang="en-AU" sz="1200" kern="1200" dirty="0">
                <a:solidFill>
                  <a:schemeClr val="tx1"/>
                </a:solidFill>
                <a:effectLst/>
                <a:latin typeface="+mn-lt"/>
                <a:ea typeface="+mn-ea"/>
                <a:cs typeface="+mn-cs"/>
              </a:rPr>
              <a:t>1. Nearly 11,000 men die of Coronary Heart Disease (10,822) </a:t>
            </a:r>
          </a:p>
          <a:p>
            <a:endParaRPr lang="en-US" dirty="0"/>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By a show of hands, how many people put Heart Disease as the leading cause of death?</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Q. Do any of those numbers surprise you? Which ones? Are there any missing you thought would be there? </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Some causes of deaths not on the list: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All cancers combined – 28,180 </a:t>
            </a:r>
          </a:p>
          <a:p>
            <a:r>
              <a:rPr lang="en-AU" sz="1200" kern="1200" dirty="0">
                <a:solidFill>
                  <a:schemeClr val="tx1"/>
                </a:solidFill>
                <a:effectLst/>
                <a:latin typeface="+mn-lt"/>
                <a:ea typeface="+mn-ea"/>
                <a:cs typeface="+mn-cs"/>
              </a:rPr>
              <a:t>Prostate cancer – 3,611</a:t>
            </a:r>
          </a:p>
          <a:p>
            <a:r>
              <a:rPr lang="en-AU" sz="1200" kern="1200" dirty="0">
                <a:solidFill>
                  <a:schemeClr val="tx1"/>
                </a:solidFill>
                <a:effectLst/>
                <a:latin typeface="+mn-lt"/>
                <a:ea typeface="+mn-ea"/>
                <a:cs typeface="+mn-cs"/>
              </a:rPr>
              <a:t>Diabetes – 2,731</a:t>
            </a:r>
          </a:p>
          <a:p>
            <a:r>
              <a:rPr lang="en-AU" sz="1200" kern="1200" dirty="0">
                <a:solidFill>
                  <a:schemeClr val="tx1"/>
                </a:solidFill>
                <a:effectLst/>
                <a:latin typeface="+mn-lt"/>
                <a:ea typeface="+mn-ea"/>
                <a:cs typeface="+mn-cs"/>
              </a:rPr>
              <a:t>Suicide – 2,502</a:t>
            </a:r>
          </a:p>
          <a:p>
            <a:r>
              <a:rPr lang="en-AU" sz="1200" kern="1200" dirty="0">
                <a:solidFill>
                  <a:schemeClr val="tx1"/>
                </a:solidFill>
                <a:effectLst/>
                <a:latin typeface="+mn-lt"/>
                <a:ea typeface="+mn-ea"/>
                <a:cs typeface="+mn-cs"/>
              </a:rPr>
              <a:t>Bowel cancer - 2337</a:t>
            </a:r>
          </a:p>
          <a:p>
            <a:r>
              <a:rPr lang="en-AU" sz="1200" kern="1200" dirty="0">
                <a:solidFill>
                  <a:schemeClr val="tx1"/>
                </a:solidFill>
                <a:effectLst/>
                <a:latin typeface="+mn-lt"/>
                <a:ea typeface="+mn-ea"/>
                <a:cs typeface="+mn-cs"/>
              </a:rPr>
              <a:t>Road accidents – 1,143</a:t>
            </a: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5</a:t>
            </a:fld>
            <a:endParaRPr lang="en-US"/>
          </a:p>
        </p:txBody>
      </p:sp>
    </p:spTree>
    <p:extLst>
      <p:ext uri="{BB962C8B-B14F-4D97-AF65-F5344CB8AC3E}">
        <p14:creationId xmlns:p14="http://schemas.microsoft.com/office/powerpoint/2010/main" val="1977540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Okay, so today we’re going to talk about heart disease in men. Here are 5 killer facts:</a:t>
            </a:r>
          </a:p>
          <a:p>
            <a:r>
              <a:rPr lang="en-AU" sz="1200" kern="1200" dirty="0">
                <a:solidFill>
                  <a:schemeClr val="tx1"/>
                </a:solidFill>
                <a:effectLst/>
                <a:latin typeface="+mn-lt"/>
                <a:ea typeface="+mn-ea"/>
                <a:cs typeface="+mn-cs"/>
              </a:rPr>
              <a:t> </a:t>
            </a:r>
          </a:p>
          <a:p>
            <a:pPr marL="228600" lvl="0" indent="-228600">
              <a:buFont typeface="+mj-lt"/>
              <a:buAutoNum type="arabicPeriod"/>
            </a:pPr>
            <a:r>
              <a:rPr lang="en-AU" sz="1200" kern="1200" dirty="0">
                <a:solidFill>
                  <a:schemeClr val="tx1"/>
                </a:solidFill>
                <a:effectLst/>
                <a:latin typeface="+mn-lt"/>
                <a:ea typeface="+mn-ea"/>
                <a:cs typeface="+mn-cs"/>
              </a:rPr>
              <a:t>Heart disease is the leading killer of Aussie men </a:t>
            </a:r>
          </a:p>
          <a:p>
            <a:pPr marL="228600" lvl="0" indent="-228600">
              <a:buFont typeface="+mj-lt"/>
              <a:buAutoNum type="arabicPeriod"/>
            </a:pPr>
            <a:r>
              <a:rPr lang="en-AU" sz="1200" kern="1200" dirty="0">
                <a:solidFill>
                  <a:schemeClr val="tx1"/>
                </a:solidFill>
                <a:effectLst/>
                <a:latin typeface="+mn-lt"/>
                <a:ea typeface="+mn-ea"/>
                <a:cs typeface="+mn-cs"/>
              </a:rPr>
              <a:t>It kills more than 10,000 men a year </a:t>
            </a:r>
          </a:p>
          <a:p>
            <a:pPr marL="228600" lvl="0" indent="-228600">
              <a:buFont typeface="+mj-lt"/>
              <a:buAutoNum type="arabicPeriod"/>
            </a:pPr>
            <a:r>
              <a:rPr lang="en-AU" sz="1200" kern="1200" dirty="0">
                <a:solidFill>
                  <a:schemeClr val="tx1"/>
                </a:solidFill>
                <a:effectLst/>
                <a:latin typeface="+mn-lt"/>
                <a:ea typeface="+mn-ea"/>
                <a:cs typeface="+mn-cs"/>
              </a:rPr>
              <a:t>One man every hour dies of heart disease </a:t>
            </a:r>
          </a:p>
          <a:p>
            <a:pPr marL="228600" lvl="0" indent="-228600">
              <a:buFont typeface="+mj-lt"/>
              <a:buAutoNum type="arabicPeriod"/>
            </a:pPr>
            <a:r>
              <a:rPr lang="en-AU" sz="1200" kern="1200" dirty="0">
                <a:solidFill>
                  <a:schemeClr val="tx1"/>
                </a:solidFill>
                <a:effectLst/>
                <a:latin typeface="+mn-lt"/>
                <a:ea typeface="+mn-ea"/>
                <a:cs typeface="+mn-cs"/>
              </a:rPr>
              <a:t>It kills more men than prostate cancer, suicide, bowel cancer and road accidents combined</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And 5……………</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6</a:t>
            </a:fld>
            <a:endParaRPr lang="en-US"/>
          </a:p>
        </p:txBody>
      </p:sp>
    </p:spTree>
    <p:extLst>
      <p:ext uri="{BB962C8B-B14F-4D97-AF65-F5344CB8AC3E}">
        <p14:creationId xmlns:p14="http://schemas.microsoft.com/office/powerpoint/2010/main" val="3224703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Fact 5:</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4 in 5 people who die of heart disease under the age of 65 are men. </a:t>
            </a:r>
          </a:p>
          <a:p>
            <a:endParaRPr lang="en-US" dirty="0"/>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2019, more than 2,500 people under 65 died from Coronary Heart Disease (2,609). </a:t>
            </a:r>
          </a:p>
          <a:p>
            <a:r>
              <a:rPr lang="en-AU"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More than 2,000 were male (2,123)</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Less than 500 were female (486)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That’s 6 men a day, under the age of 65, dying from heart disease. </a:t>
            </a:r>
          </a:p>
          <a:p>
            <a:endParaRPr lang="en-US" dirty="0"/>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Question:</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Who knows or wants to guess, what kills more men under 65 – suicide or heart disease?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Hands up who thinks suicide?</a:t>
            </a:r>
          </a:p>
          <a:p>
            <a:r>
              <a:rPr lang="en-AU" sz="1200" kern="1200" dirty="0">
                <a:solidFill>
                  <a:schemeClr val="tx1"/>
                </a:solidFill>
                <a:effectLst/>
                <a:latin typeface="+mn-lt"/>
                <a:ea typeface="+mn-ea"/>
                <a:cs typeface="+mn-cs"/>
              </a:rPr>
              <a:t>Hands up who thinks it’s heart disease?</a:t>
            </a:r>
          </a:p>
          <a:p>
            <a:r>
              <a:rPr lang="en-AU" sz="1200" kern="1200" dirty="0">
                <a:solidFill>
                  <a:schemeClr val="tx1"/>
                </a:solidFill>
                <a:effectLst/>
                <a:latin typeface="+mn-lt"/>
                <a:ea typeface="+mn-ea"/>
                <a:cs typeface="+mn-cs"/>
              </a:rPr>
              <a:t>Hands up who hasn’t put their hands up yet?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Answer:</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You’re all right, nearly, because it’s heart disease, but only just. In 2019, Male Suicide killed 2,119 men and Coronary Heart Disease killed 2,123 men.</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7</a:t>
            </a:fld>
            <a:endParaRPr lang="en-US"/>
          </a:p>
        </p:txBody>
      </p:sp>
    </p:spTree>
    <p:extLst>
      <p:ext uri="{BB962C8B-B14F-4D97-AF65-F5344CB8AC3E}">
        <p14:creationId xmlns:p14="http://schemas.microsoft.com/office/powerpoint/2010/main" val="922997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Who has more heart attacks?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1. Men or women? </a:t>
            </a:r>
          </a:p>
          <a:p>
            <a:r>
              <a:rPr lang="en-AU" sz="1200" kern="1200" dirty="0">
                <a:solidFill>
                  <a:schemeClr val="tx1"/>
                </a:solidFill>
                <a:effectLst/>
                <a:latin typeface="+mn-lt"/>
                <a:ea typeface="+mn-ea"/>
                <a:cs typeface="+mn-cs"/>
              </a:rPr>
              <a:t>2. Rich men or Poor men? </a:t>
            </a:r>
          </a:p>
          <a:p>
            <a:r>
              <a:rPr lang="en-AU" sz="1200" kern="1200" dirty="0">
                <a:solidFill>
                  <a:schemeClr val="tx1"/>
                </a:solidFill>
                <a:effectLst/>
                <a:latin typeface="+mn-lt"/>
                <a:ea typeface="+mn-ea"/>
                <a:cs typeface="+mn-cs"/>
              </a:rPr>
              <a:t>3. Poor men or Rich women? </a:t>
            </a:r>
          </a:p>
          <a:p>
            <a:r>
              <a:rPr lang="en-AU" sz="1200" kern="1200" dirty="0">
                <a:solidFill>
                  <a:schemeClr val="tx1"/>
                </a:solidFill>
                <a:effectLst/>
                <a:latin typeface="+mn-lt"/>
                <a:ea typeface="+mn-ea"/>
                <a:cs typeface="+mn-cs"/>
              </a:rPr>
              <a:t>4. Rich men or Poor women?</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way this is measured is that we work out people’s socioeconomic status and put people in one of 5 groups, from the poorest 20% up to the wealthiest 20%.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Socioeconomic status can be measured lots of different ways including by job, education, housing, income, the are you live etc. </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Invite participants to write down their 5 answers on their own or in a group.</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Or, write the questions on a board and take a vote by a show of hands. Circle the answers that get the majority of the vote. </a:t>
            </a:r>
          </a:p>
          <a:p>
            <a:r>
              <a:rPr lang="en-AU"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8</a:t>
            </a:fld>
            <a:endParaRPr lang="en-US"/>
          </a:p>
        </p:txBody>
      </p:sp>
    </p:spTree>
    <p:extLst>
      <p:ext uri="{BB962C8B-B14F-4D97-AF65-F5344CB8AC3E}">
        <p14:creationId xmlns:p14="http://schemas.microsoft.com/office/powerpoint/2010/main" val="2398601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kern="1200" dirty="0">
                <a:solidFill>
                  <a:schemeClr val="tx1"/>
                </a:solidFill>
                <a:effectLst/>
                <a:latin typeface="+mn-lt"/>
                <a:ea typeface="+mn-ea"/>
                <a:cs typeface="+mn-cs"/>
              </a:rPr>
              <a:t>JUST THE FACTS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Here are the answers. Who has more heart attacks?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Q: Men or women?  A: It’s men.</a:t>
            </a:r>
          </a:p>
          <a:p>
            <a:r>
              <a:rPr lang="en-AU" sz="1200" kern="1200" dirty="0">
                <a:solidFill>
                  <a:schemeClr val="tx1"/>
                </a:solidFill>
                <a:effectLst/>
                <a:latin typeface="+mn-lt"/>
                <a:ea typeface="+mn-ea"/>
                <a:cs typeface="+mn-cs"/>
              </a:rPr>
              <a:t>Q: Rich men or Poor men? A: It’s Poor men.</a:t>
            </a:r>
          </a:p>
          <a:p>
            <a:r>
              <a:rPr lang="en-AU" sz="1200" kern="1200" dirty="0">
                <a:solidFill>
                  <a:schemeClr val="tx1"/>
                </a:solidFill>
                <a:effectLst/>
                <a:latin typeface="+mn-lt"/>
                <a:ea typeface="+mn-ea"/>
                <a:cs typeface="+mn-cs"/>
              </a:rPr>
              <a:t>Q: Poor men or Rich women? A: It’s Poor men again. </a:t>
            </a:r>
          </a:p>
          <a:p>
            <a:r>
              <a:rPr lang="en-AU" sz="1200" kern="1200" dirty="0">
                <a:solidFill>
                  <a:schemeClr val="tx1"/>
                </a:solidFill>
                <a:effectLst/>
                <a:latin typeface="+mn-lt"/>
                <a:ea typeface="+mn-ea"/>
                <a:cs typeface="+mn-cs"/>
              </a:rPr>
              <a:t>Q: Rich men or Poor women? A: It’s Rich men.</a:t>
            </a:r>
          </a:p>
          <a:p>
            <a:r>
              <a:rPr lang="en-AU" sz="1200" kern="1200" dirty="0">
                <a:solidFill>
                  <a:schemeClr val="tx1"/>
                </a:solidFill>
                <a:effectLst/>
                <a:latin typeface="+mn-lt"/>
                <a:ea typeface="+mn-ea"/>
                <a:cs typeface="+mn-cs"/>
              </a:rPr>
              <a:t> </a:t>
            </a:r>
          </a:p>
          <a:p>
            <a:r>
              <a:rPr lang="en-AU" sz="1200" b="1" kern="1200" dirty="0">
                <a:solidFill>
                  <a:schemeClr val="tx1"/>
                </a:solidFill>
                <a:effectLst/>
                <a:latin typeface="+mn-lt"/>
                <a:ea typeface="+mn-ea"/>
                <a:cs typeface="+mn-cs"/>
              </a:rPr>
              <a:t>ADDITIONAL INFORMATION</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Men are twice as likely as women to have a heart attack.</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In general terms, the wealthier you are the higher your social status, the lower your risk of heart attack.</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So, the poorest men in Australia are around 50% more likely to have a heart attack than the richest men.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When you compare the poorest men with the richest women, they are nearly 4x more likely to have a heart attack. </a:t>
            </a:r>
          </a:p>
          <a:p>
            <a:endParaRPr lang="en-US" dirty="0"/>
          </a:p>
          <a:p>
            <a:r>
              <a:rPr lang="en-AU" sz="1200" b="1" kern="1200" dirty="0">
                <a:solidFill>
                  <a:schemeClr val="tx1"/>
                </a:solidFill>
                <a:effectLst/>
                <a:latin typeface="+mn-lt"/>
                <a:ea typeface="+mn-ea"/>
                <a:cs typeface="+mn-cs"/>
              </a:rPr>
              <a:t>INTERACTION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Q: Why do you think social status increases risk of heart disease.</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(Encourage people to come up with answers. The aim here is not to find the “right” answer, but for people to think about a range of possible answers. Respond to each answer in a way that encourages more responses – e.g. “good answer”, “yes could be….why else?” etc).</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Be sure to acknowledge a range of individual and collective reasons before moving on: “yes there a number of possible reasons, it could be risky behaviours like smoking, it could be lack of money, it could be the pressure of work and providing for family.” </a:t>
            </a:r>
          </a:p>
          <a:p>
            <a:endParaRPr lang="en-US" dirty="0"/>
          </a:p>
        </p:txBody>
      </p:sp>
      <p:sp>
        <p:nvSpPr>
          <p:cNvPr id="4" name="Slide Number Placeholder 3"/>
          <p:cNvSpPr>
            <a:spLocks noGrp="1"/>
          </p:cNvSpPr>
          <p:nvPr>
            <p:ph type="sldNum" sz="quarter" idx="5"/>
          </p:nvPr>
        </p:nvSpPr>
        <p:spPr/>
        <p:txBody>
          <a:bodyPr/>
          <a:lstStyle/>
          <a:p>
            <a:fld id="{5E886AAF-A5B6-C34F-A22E-D91DD98E3AA7}" type="slidenum">
              <a:rPr lang="en-US" smtClean="0"/>
              <a:t>9</a:t>
            </a:fld>
            <a:endParaRPr lang="en-US"/>
          </a:p>
        </p:txBody>
      </p:sp>
    </p:spTree>
    <p:extLst>
      <p:ext uri="{BB962C8B-B14F-4D97-AF65-F5344CB8AC3E}">
        <p14:creationId xmlns:p14="http://schemas.microsoft.com/office/powerpoint/2010/main" val="507736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28327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4C67-8900-2842-911B-47452BC8BF2B}"/>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B0CFB91E-6601-C046-968E-7E5C6EB26B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B0152C-D0D0-694E-92A8-3F98138365C9}"/>
              </a:ext>
            </a:extLst>
          </p:cNvPr>
          <p:cNvSpPr>
            <a:spLocks noGrp="1"/>
          </p:cNvSpPr>
          <p:nvPr>
            <p:ph type="dt" sz="half" idx="10"/>
          </p:nvPr>
        </p:nvSpPr>
        <p:spPr/>
        <p:txBody>
          <a:bodyPr/>
          <a:lstStyle/>
          <a:p>
            <a:fld id="{B69CEE55-864F-4942-BF80-08188289B225}" type="datetimeFigureOut">
              <a:rPr lang="en-US" smtClean="0"/>
              <a:t>6/5/21</a:t>
            </a:fld>
            <a:endParaRPr lang="en-US"/>
          </a:p>
        </p:txBody>
      </p:sp>
      <p:sp>
        <p:nvSpPr>
          <p:cNvPr id="5" name="Footer Placeholder 4">
            <a:extLst>
              <a:ext uri="{FF2B5EF4-FFF2-40B4-BE49-F238E27FC236}">
                <a16:creationId xmlns:a16="http://schemas.microsoft.com/office/drawing/2014/main" id="{06003DFA-B74C-934C-90BF-F0616CD00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12C8E-ABE9-1442-8529-CF2800E0E996}"/>
              </a:ext>
            </a:extLst>
          </p:cNvPr>
          <p:cNvSpPr>
            <a:spLocks noGrp="1"/>
          </p:cNvSpPr>
          <p:nvPr>
            <p:ph type="sldNum" sz="quarter" idx="12"/>
          </p:nvPr>
        </p:nvSpPr>
        <p:spPr/>
        <p:txBody>
          <a:bodyPr/>
          <a:lstStyle/>
          <a:p>
            <a:fld id="{AEE5DA34-4FC6-964E-969B-60E00A9C471F}" type="slidenum">
              <a:rPr lang="en-US" smtClean="0"/>
              <a:t>‹#›</a:t>
            </a:fld>
            <a:endParaRPr lang="en-US"/>
          </a:p>
        </p:txBody>
      </p:sp>
    </p:spTree>
    <p:extLst>
      <p:ext uri="{BB962C8B-B14F-4D97-AF65-F5344CB8AC3E}">
        <p14:creationId xmlns:p14="http://schemas.microsoft.com/office/powerpoint/2010/main" val="650958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BA03-C323-214D-8EE5-DEE023ED3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D1B846-DF9D-8E42-A197-FFE01C64EB9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DAD865-FA88-B948-8953-AF3AD6F5B6D9}"/>
              </a:ext>
            </a:extLst>
          </p:cNvPr>
          <p:cNvSpPr>
            <a:spLocks noGrp="1"/>
          </p:cNvSpPr>
          <p:nvPr>
            <p:ph type="dt" sz="half" idx="10"/>
          </p:nvPr>
        </p:nvSpPr>
        <p:spPr/>
        <p:txBody>
          <a:bodyPr/>
          <a:lstStyle/>
          <a:p>
            <a:fld id="{B69CEE55-864F-4942-BF80-08188289B225}" type="datetimeFigureOut">
              <a:rPr lang="en-US" smtClean="0"/>
              <a:t>6/5/21</a:t>
            </a:fld>
            <a:endParaRPr lang="en-US"/>
          </a:p>
        </p:txBody>
      </p:sp>
      <p:sp>
        <p:nvSpPr>
          <p:cNvPr id="5" name="Footer Placeholder 4">
            <a:extLst>
              <a:ext uri="{FF2B5EF4-FFF2-40B4-BE49-F238E27FC236}">
                <a16:creationId xmlns:a16="http://schemas.microsoft.com/office/drawing/2014/main" id="{F9950EBE-D6E8-984F-AABB-48D8C40DE4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0659A1-A5DB-7241-B02B-C58151C4C4CE}"/>
              </a:ext>
            </a:extLst>
          </p:cNvPr>
          <p:cNvSpPr>
            <a:spLocks noGrp="1"/>
          </p:cNvSpPr>
          <p:nvPr>
            <p:ph type="sldNum" sz="quarter" idx="12"/>
          </p:nvPr>
        </p:nvSpPr>
        <p:spPr/>
        <p:txBody>
          <a:bodyPr/>
          <a:lstStyle/>
          <a:p>
            <a:fld id="{AEE5DA34-4FC6-964E-969B-60E00A9C471F}" type="slidenum">
              <a:rPr lang="en-US" smtClean="0"/>
              <a:t>‹#›</a:t>
            </a:fld>
            <a:endParaRPr lang="en-US"/>
          </a:p>
        </p:txBody>
      </p:sp>
    </p:spTree>
    <p:extLst>
      <p:ext uri="{BB962C8B-B14F-4D97-AF65-F5344CB8AC3E}">
        <p14:creationId xmlns:p14="http://schemas.microsoft.com/office/powerpoint/2010/main" val="205068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BDA0B4-32AC-104C-9268-062B222BF5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5523ED-7729-8A49-80D6-EAD4795B18A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C0E39-F692-7B40-8EEE-62522AB124FA}"/>
              </a:ext>
            </a:extLst>
          </p:cNvPr>
          <p:cNvSpPr>
            <a:spLocks noGrp="1"/>
          </p:cNvSpPr>
          <p:nvPr>
            <p:ph type="dt" sz="half" idx="10"/>
          </p:nvPr>
        </p:nvSpPr>
        <p:spPr/>
        <p:txBody>
          <a:bodyPr/>
          <a:lstStyle/>
          <a:p>
            <a:fld id="{B69CEE55-864F-4942-BF80-08188289B225}" type="datetimeFigureOut">
              <a:rPr lang="en-US" smtClean="0"/>
              <a:t>6/5/21</a:t>
            </a:fld>
            <a:endParaRPr lang="en-US"/>
          </a:p>
        </p:txBody>
      </p:sp>
      <p:sp>
        <p:nvSpPr>
          <p:cNvPr id="5" name="Footer Placeholder 4">
            <a:extLst>
              <a:ext uri="{FF2B5EF4-FFF2-40B4-BE49-F238E27FC236}">
                <a16:creationId xmlns:a16="http://schemas.microsoft.com/office/drawing/2014/main" id="{FF7DD99F-9582-0E40-8629-A0129A93CF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CDD98-7B47-BA49-9977-8DB40D99B95A}"/>
              </a:ext>
            </a:extLst>
          </p:cNvPr>
          <p:cNvSpPr>
            <a:spLocks noGrp="1"/>
          </p:cNvSpPr>
          <p:nvPr>
            <p:ph type="sldNum" sz="quarter" idx="12"/>
          </p:nvPr>
        </p:nvSpPr>
        <p:spPr/>
        <p:txBody>
          <a:bodyPr/>
          <a:lstStyle/>
          <a:p>
            <a:fld id="{AEE5DA34-4FC6-964E-969B-60E00A9C471F}" type="slidenum">
              <a:rPr lang="en-US" smtClean="0"/>
              <a:t>‹#›</a:t>
            </a:fld>
            <a:endParaRPr lang="en-US"/>
          </a:p>
        </p:txBody>
      </p:sp>
    </p:spTree>
    <p:extLst>
      <p:ext uri="{BB962C8B-B14F-4D97-AF65-F5344CB8AC3E}">
        <p14:creationId xmlns:p14="http://schemas.microsoft.com/office/powerpoint/2010/main" val="419241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62AAF-20A8-2546-B5F8-FA5183B5B4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7E2827-0102-B641-A5AC-A0198602F1C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EE5991-F8F1-4E46-8892-C775B47314BA}"/>
              </a:ext>
            </a:extLst>
          </p:cNvPr>
          <p:cNvSpPr>
            <a:spLocks noGrp="1"/>
          </p:cNvSpPr>
          <p:nvPr>
            <p:ph type="dt" sz="half" idx="10"/>
          </p:nvPr>
        </p:nvSpPr>
        <p:spPr/>
        <p:txBody>
          <a:bodyPr/>
          <a:lstStyle/>
          <a:p>
            <a:fld id="{B69CEE55-864F-4942-BF80-08188289B225}" type="datetimeFigureOut">
              <a:rPr lang="en-US" smtClean="0"/>
              <a:t>6/5/21</a:t>
            </a:fld>
            <a:endParaRPr lang="en-US"/>
          </a:p>
        </p:txBody>
      </p:sp>
      <p:sp>
        <p:nvSpPr>
          <p:cNvPr id="5" name="Footer Placeholder 4">
            <a:extLst>
              <a:ext uri="{FF2B5EF4-FFF2-40B4-BE49-F238E27FC236}">
                <a16:creationId xmlns:a16="http://schemas.microsoft.com/office/drawing/2014/main" id="{AEC62008-F8BC-F44F-A5AC-4680220DB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73847-81D0-C649-8A42-A35EC6F61109}"/>
              </a:ext>
            </a:extLst>
          </p:cNvPr>
          <p:cNvSpPr>
            <a:spLocks noGrp="1"/>
          </p:cNvSpPr>
          <p:nvPr>
            <p:ph type="sldNum" sz="quarter" idx="12"/>
          </p:nvPr>
        </p:nvSpPr>
        <p:spPr/>
        <p:txBody>
          <a:bodyPr/>
          <a:lstStyle/>
          <a:p>
            <a:fld id="{AEE5DA34-4FC6-964E-969B-60E00A9C471F}" type="slidenum">
              <a:rPr lang="en-US" smtClean="0"/>
              <a:t>‹#›</a:t>
            </a:fld>
            <a:endParaRPr lang="en-US"/>
          </a:p>
        </p:txBody>
      </p:sp>
    </p:spTree>
    <p:extLst>
      <p:ext uri="{BB962C8B-B14F-4D97-AF65-F5344CB8AC3E}">
        <p14:creationId xmlns:p14="http://schemas.microsoft.com/office/powerpoint/2010/main" val="2704582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E9B1D-2CAA-4A40-BE3A-F9E1F7A5281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690982-8CB9-6F4E-AC8A-DB8573D14B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12CB207-C1B7-E844-8D42-540F40FD3AE5}"/>
              </a:ext>
            </a:extLst>
          </p:cNvPr>
          <p:cNvSpPr>
            <a:spLocks noGrp="1"/>
          </p:cNvSpPr>
          <p:nvPr>
            <p:ph type="dt" sz="half" idx="10"/>
          </p:nvPr>
        </p:nvSpPr>
        <p:spPr/>
        <p:txBody>
          <a:bodyPr/>
          <a:lstStyle/>
          <a:p>
            <a:fld id="{B69CEE55-864F-4942-BF80-08188289B225}" type="datetimeFigureOut">
              <a:rPr lang="en-US" smtClean="0"/>
              <a:t>6/5/21</a:t>
            </a:fld>
            <a:endParaRPr lang="en-US"/>
          </a:p>
        </p:txBody>
      </p:sp>
      <p:sp>
        <p:nvSpPr>
          <p:cNvPr id="5" name="Footer Placeholder 4">
            <a:extLst>
              <a:ext uri="{FF2B5EF4-FFF2-40B4-BE49-F238E27FC236}">
                <a16:creationId xmlns:a16="http://schemas.microsoft.com/office/drawing/2014/main" id="{649628E5-0F9E-2F44-ABEA-5752121F4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E66A5-6B9C-1E40-9585-1764EC27F125}"/>
              </a:ext>
            </a:extLst>
          </p:cNvPr>
          <p:cNvSpPr>
            <a:spLocks noGrp="1"/>
          </p:cNvSpPr>
          <p:nvPr>
            <p:ph type="sldNum" sz="quarter" idx="12"/>
          </p:nvPr>
        </p:nvSpPr>
        <p:spPr/>
        <p:txBody>
          <a:bodyPr/>
          <a:lstStyle/>
          <a:p>
            <a:fld id="{AEE5DA34-4FC6-964E-969B-60E00A9C471F}" type="slidenum">
              <a:rPr lang="en-US" smtClean="0"/>
              <a:t>‹#›</a:t>
            </a:fld>
            <a:endParaRPr lang="en-US"/>
          </a:p>
        </p:txBody>
      </p:sp>
    </p:spTree>
    <p:extLst>
      <p:ext uri="{BB962C8B-B14F-4D97-AF65-F5344CB8AC3E}">
        <p14:creationId xmlns:p14="http://schemas.microsoft.com/office/powerpoint/2010/main" val="1570270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5331-722F-FD4F-A737-988A0B47B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903EF4-7640-F049-B29F-EAAF9AD48ED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261A05-2C59-A444-8DA1-2EA511241F2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7B6DD3-B498-BE46-87A0-68E25C0189D1}"/>
              </a:ext>
            </a:extLst>
          </p:cNvPr>
          <p:cNvSpPr>
            <a:spLocks noGrp="1"/>
          </p:cNvSpPr>
          <p:nvPr>
            <p:ph type="dt" sz="half" idx="10"/>
          </p:nvPr>
        </p:nvSpPr>
        <p:spPr/>
        <p:txBody>
          <a:bodyPr/>
          <a:lstStyle/>
          <a:p>
            <a:fld id="{B69CEE55-864F-4942-BF80-08188289B225}" type="datetimeFigureOut">
              <a:rPr lang="en-US" smtClean="0"/>
              <a:t>6/5/21</a:t>
            </a:fld>
            <a:endParaRPr lang="en-US"/>
          </a:p>
        </p:txBody>
      </p:sp>
      <p:sp>
        <p:nvSpPr>
          <p:cNvPr id="6" name="Footer Placeholder 5">
            <a:extLst>
              <a:ext uri="{FF2B5EF4-FFF2-40B4-BE49-F238E27FC236}">
                <a16:creationId xmlns:a16="http://schemas.microsoft.com/office/drawing/2014/main" id="{4C57BA32-6CCB-7B48-B752-D05BF005B3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E2A4D-ACA2-884B-8B0A-23E816802303}"/>
              </a:ext>
            </a:extLst>
          </p:cNvPr>
          <p:cNvSpPr>
            <a:spLocks noGrp="1"/>
          </p:cNvSpPr>
          <p:nvPr>
            <p:ph type="sldNum" sz="quarter" idx="12"/>
          </p:nvPr>
        </p:nvSpPr>
        <p:spPr/>
        <p:txBody>
          <a:bodyPr/>
          <a:lstStyle/>
          <a:p>
            <a:fld id="{AEE5DA34-4FC6-964E-969B-60E00A9C471F}" type="slidenum">
              <a:rPr lang="en-US" smtClean="0"/>
              <a:t>‹#›</a:t>
            </a:fld>
            <a:endParaRPr lang="en-US"/>
          </a:p>
        </p:txBody>
      </p:sp>
    </p:spTree>
    <p:extLst>
      <p:ext uri="{BB962C8B-B14F-4D97-AF65-F5344CB8AC3E}">
        <p14:creationId xmlns:p14="http://schemas.microsoft.com/office/powerpoint/2010/main" val="4078194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77486-0EDC-F24D-8135-0BAC355A7F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37E94C-FF66-4A47-ABC4-79A240DC84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CA9A17-ADCF-1147-82BE-03D70A95F3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9EF7A4-0554-E747-B543-675791D419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ED4A85A-9B26-7D47-9297-0E0F9273E25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B2A794-DDC1-2940-97D0-849C5D1D8265}"/>
              </a:ext>
            </a:extLst>
          </p:cNvPr>
          <p:cNvSpPr>
            <a:spLocks noGrp="1"/>
          </p:cNvSpPr>
          <p:nvPr>
            <p:ph type="dt" sz="half" idx="10"/>
          </p:nvPr>
        </p:nvSpPr>
        <p:spPr/>
        <p:txBody>
          <a:bodyPr/>
          <a:lstStyle/>
          <a:p>
            <a:fld id="{B69CEE55-864F-4942-BF80-08188289B225}" type="datetimeFigureOut">
              <a:rPr lang="en-US" smtClean="0"/>
              <a:t>6/5/21</a:t>
            </a:fld>
            <a:endParaRPr lang="en-US"/>
          </a:p>
        </p:txBody>
      </p:sp>
      <p:sp>
        <p:nvSpPr>
          <p:cNvPr id="8" name="Footer Placeholder 7">
            <a:extLst>
              <a:ext uri="{FF2B5EF4-FFF2-40B4-BE49-F238E27FC236}">
                <a16:creationId xmlns:a16="http://schemas.microsoft.com/office/drawing/2014/main" id="{1C0F9CA1-EE1C-6643-9859-04D8753C84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2C2CCC-511B-2A40-96D6-DC4E0F80282E}"/>
              </a:ext>
            </a:extLst>
          </p:cNvPr>
          <p:cNvSpPr>
            <a:spLocks noGrp="1"/>
          </p:cNvSpPr>
          <p:nvPr>
            <p:ph type="sldNum" sz="quarter" idx="12"/>
          </p:nvPr>
        </p:nvSpPr>
        <p:spPr/>
        <p:txBody>
          <a:bodyPr/>
          <a:lstStyle/>
          <a:p>
            <a:fld id="{AEE5DA34-4FC6-964E-969B-60E00A9C471F}" type="slidenum">
              <a:rPr lang="en-US" smtClean="0"/>
              <a:t>‹#›</a:t>
            </a:fld>
            <a:endParaRPr lang="en-US"/>
          </a:p>
        </p:txBody>
      </p:sp>
    </p:spTree>
    <p:extLst>
      <p:ext uri="{BB962C8B-B14F-4D97-AF65-F5344CB8AC3E}">
        <p14:creationId xmlns:p14="http://schemas.microsoft.com/office/powerpoint/2010/main" val="663990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F39F5-698D-C44E-8AD3-0FE315286B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31BC7F-48C2-6C4F-B031-9C78A41C58A4}"/>
              </a:ext>
            </a:extLst>
          </p:cNvPr>
          <p:cNvSpPr>
            <a:spLocks noGrp="1"/>
          </p:cNvSpPr>
          <p:nvPr>
            <p:ph type="dt" sz="half" idx="10"/>
          </p:nvPr>
        </p:nvSpPr>
        <p:spPr/>
        <p:txBody>
          <a:bodyPr/>
          <a:lstStyle/>
          <a:p>
            <a:fld id="{B69CEE55-864F-4942-BF80-08188289B225}" type="datetimeFigureOut">
              <a:rPr lang="en-US" smtClean="0"/>
              <a:t>6/5/21</a:t>
            </a:fld>
            <a:endParaRPr lang="en-US"/>
          </a:p>
        </p:txBody>
      </p:sp>
      <p:sp>
        <p:nvSpPr>
          <p:cNvPr id="4" name="Footer Placeholder 3">
            <a:extLst>
              <a:ext uri="{FF2B5EF4-FFF2-40B4-BE49-F238E27FC236}">
                <a16:creationId xmlns:a16="http://schemas.microsoft.com/office/drawing/2014/main" id="{F20C3FE0-5101-DC41-B4F8-0B9AB66B09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ADBFAA-4CC5-0E42-80A8-E176A62F025D}"/>
              </a:ext>
            </a:extLst>
          </p:cNvPr>
          <p:cNvSpPr>
            <a:spLocks noGrp="1"/>
          </p:cNvSpPr>
          <p:nvPr>
            <p:ph type="sldNum" sz="quarter" idx="12"/>
          </p:nvPr>
        </p:nvSpPr>
        <p:spPr/>
        <p:txBody>
          <a:bodyPr/>
          <a:lstStyle/>
          <a:p>
            <a:fld id="{AEE5DA34-4FC6-964E-969B-60E00A9C471F}" type="slidenum">
              <a:rPr lang="en-US" smtClean="0"/>
              <a:t>‹#›</a:t>
            </a:fld>
            <a:endParaRPr lang="en-US"/>
          </a:p>
        </p:txBody>
      </p:sp>
    </p:spTree>
    <p:extLst>
      <p:ext uri="{BB962C8B-B14F-4D97-AF65-F5344CB8AC3E}">
        <p14:creationId xmlns:p14="http://schemas.microsoft.com/office/powerpoint/2010/main" val="3975231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4CB22E-54B2-464F-8E40-0523806A0837}"/>
              </a:ext>
            </a:extLst>
          </p:cNvPr>
          <p:cNvSpPr>
            <a:spLocks noGrp="1"/>
          </p:cNvSpPr>
          <p:nvPr>
            <p:ph type="dt" sz="half" idx="10"/>
          </p:nvPr>
        </p:nvSpPr>
        <p:spPr/>
        <p:txBody>
          <a:bodyPr/>
          <a:lstStyle/>
          <a:p>
            <a:fld id="{B69CEE55-864F-4942-BF80-08188289B225}" type="datetimeFigureOut">
              <a:rPr lang="en-US" smtClean="0"/>
              <a:t>6/5/21</a:t>
            </a:fld>
            <a:endParaRPr lang="en-US"/>
          </a:p>
        </p:txBody>
      </p:sp>
      <p:sp>
        <p:nvSpPr>
          <p:cNvPr id="3" name="Footer Placeholder 2">
            <a:extLst>
              <a:ext uri="{FF2B5EF4-FFF2-40B4-BE49-F238E27FC236}">
                <a16:creationId xmlns:a16="http://schemas.microsoft.com/office/drawing/2014/main" id="{90AE01B3-5B38-4E44-82D1-08327412B8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074AED-B121-D34D-93E8-D7E5A665BEC4}"/>
              </a:ext>
            </a:extLst>
          </p:cNvPr>
          <p:cNvSpPr>
            <a:spLocks noGrp="1"/>
          </p:cNvSpPr>
          <p:nvPr>
            <p:ph type="sldNum" sz="quarter" idx="12"/>
          </p:nvPr>
        </p:nvSpPr>
        <p:spPr/>
        <p:txBody>
          <a:bodyPr/>
          <a:lstStyle/>
          <a:p>
            <a:fld id="{AEE5DA34-4FC6-964E-969B-60E00A9C471F}" type="slidenum">
              <a:rPr lang="en-US" smtClean="0"/>
              <a:t>‹#›</a:t>
            </a:fld>
            <a:endParaRPr lang="en-US"/>
          </a:p>
        </p:txBody>
      </p:sp>
    </p:spTree>
    <p:extLst>
      <p:ext uri="{BB962C8B-B14F-4D97-AF65-F5344CB8AC3E}">
        <p14:creationId xmlns:p14="http://schemas.microsoft.com/office/powerpoint/2010/main" val="684853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D375B-09E2-FD4A-BB99-8E70A68C4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4588A4-B4DF-4D45-B92D-BAEB7EF575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5C33A4-B669-CE4F-A547-270B88BADA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587971-BCE7-5D4F-B790-5DEEA88FDE8E}"/>
              </a:ext>
            </a:extLst>
          </p:cNvPr>
          <p:cNvSpPr>
            <a:spLocks noGrp="1"/>
          </p:cNvSpPr>
          <p:nvPr>
            <p:ph type="dt" sz="half" idx="10"/>
          </p:nvPr>
        </p:nvSpPr>
        <p:spPr/>
        <p:txBody>
          <a:bodyPr/>
          <a:lstStyle/>
          <a:p>
            <a:fld id="{B69CEE55-864F-4942-BF80-08188289B225}" type="datetimeFigureOut">
              <a:rPr lang="en-US" smtClean="0"/>
              <a:t>6/5/21</a:t>
            </a:fld>
            <a:endParaRPr lang="en-US"/>
          </a:p>
        </p:txBody>
      </p:sp>
      <p:sp>
        <p:nvSpPr>
          <p:cNvPr id="6" name="Footer Placeholder 5">
            <a:extLst>
              <a:ext uri="{FF2B5EF4-FFF2-40B4-BE49-F238E27FC236}">
                <a16:creationId xmlns:a16="http://schemas.microsoft.com/office/drawing/2014/main" id="{1F4F957B-EDC8-E746-8567-E787F68652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7E9FDD-6376-C942-8FE8-417C91B5657E}"/>
              </a:ext>
            </a:extLst>
          </p:cNvPr>
          <p:cNvSpPr>
            <a:spLocks noGrp="1"/>
          </p:cNvSpPr>
          <p:nvPr>
            <p:ph type="sldNum" sz="quarter" idx="12"/>
          </p:nvPr>
        </p:nvSpPr>
        <p:spPr/>
        <p:txBody>
          <a:bodyPr/>
          <a:lstStyle/>
          <a:p>
            <a:fld id="{AEE5DA34-4FC6-964E-969B-60E00A9C471F}" type="slidenum">
              <a:rPr lang="en-US" smtClean="0"/>
              <a:t>‹#›</a:t>
            </a:fld>
            <a:endParaRPr lang="en-US"/>
          </a:p>
        </p:txBody>
      </p:sp>
    </p:spTree>
    <p:extLst>
      <p:ext uri="{BB962C8B-B14F-4D97-AF65-F5344CB8AC3E}">
        <p14:creationId xmlns:p14="http://schemas.microsoft.com/office/powerpoint/2010/main" val="115614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1D5F-483C-B543-83EB-775253F82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A74F17-044C-E543-AEF5-BC839B5155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F52213-F03E-3B4E-B9C0-F6525122D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66480C-EA10-4D49-843D-BE47F86C787C}"/>
              </a:ext>
            </a:extLst>
          </p:cNvPr>
          <p:cNvSpPr>
            <a:spLocks noGrp="1"/>
          </p:cNvSpPr>
          <p:nvPr>
            <p:ph type="dt" sz="half" idx="10"/>
          </p:nvPr>
        </p:nvSpPr>
        <p:spPr/>
        <p:txBody>
          <a:bodyPr/>
          <a:lstStyle/>
          <a:p>
            <a:fld id="{B69CEE55-864F-4942-BF80-08188289B225}" type="datetimeFigureOut">
              <a:rPr lang="en-US" smtClean="0"/>
              <a:t>6/5/21</a:t>
            </a:fld>
            <a:endParaRPr lang="en-US"/>
          </a:p>
        </p:txBody>
      </p:sp>
      <p:sp>
        <p:nvSpPr>
          <p:cNvPr id="6" name="Footer Placeholder 5">
            <a:extLst>
              <a:ext uri="{FF2B5EF4-FFF2-40B4-BE49-F238E27FC236}">
                <a16:creationId xmlns:a16="http://schemas.microsoft.com/office/drawing/2014/main" id="{7492B866-FE4A-0E43-9E47-2F244A4E02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12200-A5AB-604D-B78F-584DB9A12819}"/>
              </a:ext>
            </a:extLst>
          </p:cNvPr>
          <p:cNvSpPr>
            <a:spLocks noGrp="1"/>
          </p:cNvSpPr>
          <p:nvPr>
            <p:ph type="sldNum" sz="quarter" idx="12"/>
          </p:nvPr>
        </p:nvSpPr>
        <p:spPr/>
        <p:txBody>
          <a:bodyPr/>
          <a:lstStyle/>
          <a:p>
            <a:fld id="{AEE5DA34-4FC6-964E-969B-60E00A9C471F}" type="slidenum">
              <a:rPr lang="en-US" smtClean="0"/>
              <a:t>‹#›</a:t>
            </a:fld>
            <a:endParaRPr lang="en-US"/>
          </a:p>
        </p:txBody>
      </p:sp>
    </p:spTree>
    <p:extLst>
      <p:ext uri="{BB962C8B-B14F-4D97-AF65-F5344CB8AC3E}">
        <p14:creationId xmlns:p14="http://schemas.microsoft.com/office/powerpoint/2010/main" val="4277657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8327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636639-C450-0840-9136-92C8A19E4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055B88F-22B3-ED4A-97C5-75D1AC965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65F45-6210-AD44-A4EB-EDD44B3FA4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a:solidFill>
                  <a:schemeClr val="bg1"/>
                </a:solidFill>
                <a:latin typeface="Avenir Black" panose="02000503020000020003" pitchFamily="2" charset="0"/>
              </a:defRPr>
            </a:lvl1pPr>
          </a:lstStyle>
          <a:p>
            <a:fld id="{B69CEE55-864F-4942-BF80-08188289B225}" type="datetimeFigureOut">
              <a:rPr lang="en-US" smtClean="0"/>
              <a:pPr/>
              <a:t>6/5/21</a:t>
            </a:fld>
            <a:endParaRPr lang="en-US"/>
          </a:p>
        </p:txBody>
      </p:sp>
      <p:sp>
        <p:nvSpPr>
          <p:cNvPr id="5" name="Footer Placeholder 4">
            <a:extLst>
              <a:ext uri="{FF2B5EF4-FFF2-40B4-BE49-F238E27FC236}">
                <a16:creationId xmlns:a16="http://schemas.microsoft.com/office/drawing/2014/main" id="{B572169F-8FF5-8B47-A98C-5EFCFA7E35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a:solidFill>
                  <a:schemeClr val="bg1"/>
                </a:solidFill>
                <a:latin typeface="Avenir Black" panose="02000503020000020003" pitchFamily="2" charset="0"/>
              </a:defRPr>
            </a:lvl1pPr>
          </a:lstStyle>
          <a:p>
            <a:endParaRPr lang="en-US"/>
          </a:p>
        </p:txBody>
      </p:sp>
      <p:sp>
        <p:nvSpPr>
          <p:cNvPr id="6" name="Slide Number Placeholder 5">
            <a:extLst>
              <a:ext uri="{FF2B5EF4-FFF2-40B4-BE49-F238E27FC236}">
                <a16:creationId xmlns:a16="http://schemas.microsoft.com/office/drawing/2014/main" id="{68DA1A6A-861F-8D46-9053-BA896AFA01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bg1"/>
                </a:solidFill>
                <a:latin typeface="Avenir Black" panose="02000503020000020003" pitchFamily="2" charset="0"/>
              </a:defRPr>
            </a:lvl1pPr>
          </a:lstStyle>
          <a:p>
            <a:fld id="{AEE5DA34-4FC6-964E-969B-60E00A9C471F}" type="slidenum">
              <a:rPr lang="en-US" smtClean="0"/>
              <a:pPr/>
              <a:t>‹#›</a:t>
            </a:fld>
            <a:endParaRPr lang="en-US"/>
          </a:p>
        </p:txBody>
      </p:sp>
    </p:spTree>
    <p:extLst>
      <p:ext uri="{BB962C8B-B14F-4D97-AF65-F5344CB8AC3E}">
        <p14:creationId xmlns:p14="http://schemas.microsoft.com/office/powerpoint/2010/main" val="1139340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i="0" kern="1200">
          <a:solidFill>
            <a:srgbClr val="46B2D3"/>
          </a:solidFill>
          <a:latin typeface="Avenir Blac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i="0" kern="1200">
          <a:solidFill>
            <a:schemeClr val="bg1"/>
          </a:solidFill>
          <a:latin typeface="Avenir Blac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bg1"/>
          </a:solidFill>
          <a:latin typeface="Avenir Blac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bg1"/>
          </a:solidFill>
          <a:latin typeface="Avenir Blac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Avenir Blac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bg1"/>
          </a:solidFill>
          <a:latin typeface="Avenir Blac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tiff"/><Relationship Id="rId4" Type="http://schemas.openxmlformats.org/officeDocument/2006/relationships/image" Target="../media/image6.tif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6.tiff"/><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2.xml"/><Relationship Id="rId16"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6.tiff"/><Relationship Id="rId9" Type="http://schemas.openxmlformats.org/officeDocument/2006/relationships/image" Target="../media/image21.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tiff"/></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16.tiff"/><Relationship Id="rId4" Type="http://schemas.openxmlformats.org/officeDocument/2006/relationships/image" Target="../media/image6.tiff"/></Relationships>
</file>

<file path=ppt/slides/_rels/slide15.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6.tiff"/><Relationship Id="rId4" Type="http://schemas.openxmlformats.org/officeDocument/2006/relationships/image" Target="../media/image6.tiff"/></Relationships>
</file>

<file path=ppt/slides/_rels/slide1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16.tiff"/><Relationship Id="rId4" Type="http://schemas.openxmlformats.org/officeDocument/2006/relationships/image" Target="../media/image6.tiff"/></Relationships>
</file>

<file path=ppt/slides/_rels/slide1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6.tiff"/><Relationship Id="rId4" Type="http://schemas.openxmlformats.org/officeDocument/2006/relationships/image" Target="../media/image6.tiff"/></Relationships>
</file>

<file path=ppt/slides/_rels/slide1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5.tiff"/><Relationship Id="rId4" Type="http://schemas.openxmlformats.org/officeDocument/2006/relationships/image" Target="../media/image7.tiff"/></Relationships>
</file>

<file path=ppt/slides/_rels/slide1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tiff"/></Relationships>
</file>

<file path=ppt/slides/_rels/slide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4.tiff"/><Relationship Id="rId7"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5.tiff"/></Relationships>
</file>

<file path=ppt/slides/_rels/slide21.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7.tiff"/><Relationship Id="rId5" Type="http://schemas.openxmlformats.org/officeDocument/2006/relationships/image" Target="../media/image35.tiff"/><Relationship Id="rId4" Type="http://schemas.openxmlformats.org/officeDocument/2006/relationships/image" Target="../media/image7.tiff"/></Relationships>
</file>

<file path=ppt/slides/_rels/slide2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9.tiff"/><Relationship Id="rId4" Type="http://schemas.openxmlformats.org/officeDocument/2006/relationships/image" Target="../media/image8.tiff"/></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tiff"/><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39.tiff"/><Relationship Id="rId4" Type="http://schemas.openxmlformats.org/officeDocument/2006/relationships/image" Target="../media/image8.tiff"/><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9.tiff"/><Relationship Id="rId4" Type="http://schemas.openxmlformats.org/officeDocument/2006/relationships/image" Target="../media/image8.tiff"/></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9.tiff"/><Relationship Id="rId5" Type="http://schemas.openxmlformats.org/officeDocument/2006/relationships/image" Target="../media/image8.tiff"/><Relationship Id="rId4" Type="http://schemas.openxmlformats.org/officeDocument/2006/relationships/image" Target="../media/image47.tiff"/></Relationships>
</file>

<file path=ppt/slides/_rels/slide2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2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39.tiff"/><Relationship Id="rId4" Type="http://schemas.openxmlformats.org/officeDocument/2006/relationships/image" Target="../media/image8.tiff"/></Relationships>
</file>

<file path=ppt/slides/_rels/slide29.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51.tiff"/><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10.tiff"/></Relationships>
</file>

<file path=ppt/slides/_rels/slide30.xml.rels><?xml version="1.0" encoding="UTF-8" standalone="yes"?>
<Relationships xmlns="http://schemas.openxmlformats.org/package/2006/relationships"><Relationship Id="rId3" Type="http://schemas.openxmlformats.org/officeDocument/2006/relationships/image" Target="../media/image10.tiff"/><Relationship Id="rId7"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2.tiff"/></Relationships>
</file>

<file path=ppt/slides/_rels/slide3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56.tiff"/><Relationship Id="rId5" Type="http://schemas.openxmlformats.org/officeDocument/2006/relationships/image" Target="../media/image55.tiff"/><Relationship Id="rId4" Type="http://schemas.openxmlformats.org/officeDocument/2006/relationships/image" Target="../media/image2.tiff"/></Relationships>
</file>

<file path=ppt/slides/_rels/slide3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58.tiff"/><Relationship Id="rId5" Type="http://schemas.openxmlformats.org/officeDocument/2006/relationships/image" Target="../media/image57.tiff"/><Relationship Id="rId4" Type="http://schemas.openxmlformats.org/officeDocument/2006/relationships/image" Target="../media/image2.tiff"/></Relationships>
</file>

<file path=ppt/slides/_rels/slide33.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hyperlink" Target="http://www.amhf.org.a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tiff"/><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tiff"/><Relationship Id="rId5" Type="http://schemas.openxmlformats.org/officeDocument/2006/relationships/image" Target="../media/image5.tiff"/><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9E9B27-5AF5-4840-8315-26F48257346E}"/>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7EB07C9C-ED7A-3E47-B822-1D84F2F23003}"/>
              </a:ext>
            </a:extLst>
          </p:cNvPr>
          <p:cNvPicPr>
            <a:picLocks noChangeAspect="1"/>
          </p:cNvPicPr>
          <p:nvPr/>
        </p:nvPicPr>
        <p:blipFill>
          <a:blip r:embed="rId4"/>
          <a:stretch>
            <a:fillRect/>
          </a:stretch>
        </p:blipFill>
        <p:spPr>
          <a:xfrm>
            <a:off x="1178398" y="4387174"/>
            <a:ext cx="650602" cy="600556"/>
          </a:xfrm>
          <a:prstGeom prst="rect">
            <a:avLst/>
          </a:prstGeom>
        </p:spPr>
      </p:pic>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943911" y="4387174"/>
            <a:ext cx="8304178" cy="831598"/>
          </a:xfrm>
        </p:spPr>
        <p:txBody>
          <a:bodyPr anchor="t">
            <a:normAutofit/>
          </a:bodyPr>
          <a:lstStyle/>
          <a:p>
            <a:pPr algn="l"/>
            <a:r>
              <a:rPr lang="en-US" sz="2400" b="1" dirty="0">
                <a:solidFill>
                  <a:srgbClr val="46B2D3"/>
                </a:solidFill>
                <a:latin typeface="Avenir Black" panose="02000503020000020003" pitchFamily="2" charset="0"/>
              </a:rPr>
              <a:t>10 FACTS EVERYONE SHOULD KNOW </a:t>
            </a:r>
            <a:br>
              <a:rPr lang="en-US" sz="2400" b="1" dirty="0">
                <a:solidFill>
                  <a:srgbClr val="46B2D3"/>
                </a:solidFill>
                <a:latin typeface="Avenir Black" panose="02000503020000020003" pitchFamily="2" charset="0"/>
              </a:rPr>
            </a:br>
            <a:r>
              <a:rPr lang="en-US" sz="2400" b="1" dirty="0">
                <a:solidFill>
                  <a:srgbClr val="46B2D3"/>
                </a:solidFill>
                <a:latin typeface="Avenir Black" panose="02000503020000020003" pitchFamily="2" charset="0"/>
              </a:rPr>
              <a:t>ABOUT MEN’S HEART HEALTH</a:t>
            </a:r>
          </a:p>
        </p:txBody>
      </p:sp>
      <p:pic>
        <p:nvPicPr>
          <p:cNvPr id="5" name="Picture 4">
            <a:extLst>
              <a:ext uri="{FF2B5EF4-FFF2-40B4-BE49-F238E27FC236}">
                <a16:creationId xmlns:a16="http://schemas.microsoft.com/office/drawing/2014/main" id="{73463EDA-C69B-7F4F-AFA0-6750844F5A39}"/>
              </a:ext>
            </a:extLst>
          </p:cNvPr>
          <p:cNvPicPr>
            <a:picLocks noChangeAspect="1"/>
          </p:cNvPicPr>
          <p:nvPr/>
        </p:nvPicPr>
        <p:blipFill>
          <a:blip r:embed="rId5"/>
          <a:stretch>
            <a:fillRect/>
          </a:stretch>
        </p:blipFill>
        <p:spPr>
          <a:xfrm>
            <a:off x="1164076" y="1761962"/>
            <a:ext cx="5988399" cy="2117498"/>
          </a:xfrm>
          <a:prstGeom prst="rect">
            <a:avLst/>
          </a:prstGeom>
        </p:spPr>
      </p:pic>
    </p:spTree>
    <p:extLst>
      <p:ext uri="{BB962C8B-B14F-4D97-AF65-F5344CB8AC3E}">
        <p14:creationId xmlns:p14="http://schemas.microsoft.com/office/powerpoint/2010/main" val="621128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0D340D-C7A9-744C-BA7A-539392756783}"/>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2862816"/>
            <a:ext cx="8304178" cy="654199"/>
          </a:xfrm>
        </p:spPr>
        <p:txBody>
          <a:bodyPr anchor="t">
            <a:normAutofit fontScale="90000"/>
          </a:bodyPr>
          <a:lstStyle/>
          <a:p>
            <a:pPr algn="l"/>
            <a:r>
              <a:rPr lang="en-US" sz="4800" b="1" dirty="0">
                <a:solidFill>
                  <a:srgbClr val="46B2D3"/>
                </a:solidFill>
                <a:latin typeface="Avenir Black" panose="02000503020000020003" pitchFamily="2" charset="0"/>
              </a:rPr>
              <a:t>KNOW YOUR MAN FACTS</a:t>
            </a:r>
          </a:p>
        </p:txBody>
      </p:sp>
      <p:sp>
        <p:nvSpPr>
          <p:cNvPr id="11" name="Subtitle 4">
            <a:extLst>
              <a:ext uri="{FF2B5EF4-FFF2-40B4-BE49-F238E27FC236}">
                <a16:creationId xmlns:a16="http://schemas.microsoft.com/office/drawing/2014/main" id="{4C392ECE-1BBD-154A-BD25-2EA82F3C6414}"/>
              </a:ext>
            </a:extLst>
          </p:cNvPr>
          <p:cNvSpPr>
            <a:spLocks noGrp="1"/>
          </p:cNvSpPr>
          <p:nvPr>
            <p:ph type="subTitle" idx="1"/>
          </p:nvPr>
        </p:nvSpPr>
        <p:spPr>
          <a:xfrm>
            <a:off x="1206432" y="3373082"/>
            <a:ext cx="8767864" cy="1193698"/>
          </a:xfrm>
        </p:spPr>
        <p:txBody>
          <a:bodyPr/>
          <a:lstStyle/>
          <a:p>
            <a:pPr algn="l"/>
            <a:r>
              <a:rPr lang="en-US" b="1" dirty="0">
                <a:solidFill>
                  <a:schemeClr val="bg1"/>
                </a:solidFill>
                <a:latin typeface="Avenir Black" panose="02000503020000020003" pitchFamily="2" charset="0"/>
              </a:rPr>
              <a:t>THE KEY FACTS ABOUT YOUR HEART HEALTH</a:t>
            </a:r>
          </a:p>
        </p:txBody>
      </p:sp>
      <p:pic>
        <p:nvPicPr>
          <p:cNvPr id="3" name="Picture 2">
            <a:extLst>
              <a:ext uri="{FF2B5EF4-FFF2-40B4-BE49-F238E27FC236}">
                <a16:creationId xmlns:a16="http://schemas.microsoft.com/office/drawing/2014/main" id="{20B761C4-497E-3C4A-93AA-0D9D00E9B69D}"/>
              </a:ext>
            </a:extLst>
          </p:cNvPr>
          <p:cNvPicPr>
            <a:picLocks noChangeAspect="1"/>
          </p:cNvPicPr>
          <p:nvPr/>
        </p:nvPicPr>
        <p:blipFill>
          <a:blip r:embed="rId4"/>
          <a:stretch>
            <a:fillRect/>
          </a:stretch>
        </p:blipFill>
        <p:spPr>
          <a:xfrm>
            <a:off x="377757" y="2963175"/>
            <a:ext cx="767877" cy="682557"/>
          </a:xfrm>
          <a:prstGeom prst="rect">
            <a:avLst/>
          </a:prstGeom>
        </p:spPr>
      </p:pic>
      <p:pic>
        <p:nvPicPr>
          <p:cNvPr id="4" name="Picture 3">
            <a:extLst>
              <a:ext uri="{FF2B5EF4-FFF2-40B4-BE49-F238E27FC236}">
                <a16:creationId xmlns:a16="http://schemas.microsoft.com/office/drawing/2014/main" id="{4F3A39AD-0888-6541-8DF8-1BB88689EB89}"/>
              </a:ext>
            </a:extLst>
          </p:cNvPr>
          <p:cNvPicPr>
            <a:picLocks noChangeAspect="1"/>
          </p:cNvPicPr>
          <p:nvPr/>
        </p:nvPicPr>
        <p:blipFill>
          <a:blip r:embed="rId5"/>
          <a:stretch>
            <a:fillRect/>
          </a:stretch>
        </p:blipFill>
        <p:spPr>
          <a:xfrm>
            <a:off x="377756" y="6211016"/>
            <a:ext cx="11433243" cy="482415"/>
          </a:xfrm>
          <a:prstGeom prst="rect">
            <a:avLst/>
          </a:prstGeom>
        </p:spPr>
      </p:pic>
      <p:sp>
        <p:nvSpPr>
          <p:cNvPr id="9" name="TextBox 8">
            <a:extLst>
              <a:ext uri="{FF2B5EF4-FFF2-40B4-BE49-F238E27FC236}">
                <a16:creationId xmlns:a16="http://schemas.microsoft.com/office/drawing/2014/main" id="{232951EC-6ECF-1643-9830-8E87F2B07F21}"/>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YOUR HEALTH</a:t>
            </a:r>
          </a:p>
        </p:txBody>
      </p:sp>
    </p:spTree>
    <p:extLst>
      <p:ext uri="{BB962C8B-B14F-4D97-AF65-F5344CB8AC3E}">
        <p14:creationId xmlns:p14="http://schemas.microsoft.com/office/powerpoint/2010/main" val="3430463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900757"/>
            <a:ext cx="8304178" cy="654199"/>
          </a:xfrm>
        </p:spPr>
        <p:txBody>
          <a:bodyPr anchor="t">
            <a:normAutofit fontScale="90000"/>
          </a:bodyPr>
          <a:lstStyle/>
          <a:p>
            <a:pPr algn="l"/>
            <a:r>
              <a:rPr lang="en-US" sz="4800" dirty="0"/>
              <a:t>HEART QUIZ 3</a:t>
            </a:r>
            <a:endParaRPr lang="en-US" sz="4800" b="1" dirty="0">
              <a:solidFill>
                <a:srgbClr val="46B2D3"/>
              </a:solidFill>
              <a:latin typeface="Avenir Black" panose="02000503020000020003" pitchFamily="2" charset="0"/>
            </a:endParaRPr>
          </a:p>
        </p:txBody>
      </p:sp>
      <p:sp>
        <p:nvSpPr>
          <p:cNvPr id="11" name="Subtitle 4">
            <a:extLst>
              <a:ext uri="{FF2B5EF4-FFF2-40B4-BE49-F238E27FC236}">
                <a16:creationId xmlns:a16="http://schemas.microsoft.com/office/drawing/2014/main" id="{4C392ECE-1BBD-154A-BD25-2EA82F3C6414}"/>
              </a:ext>
            </a:extLst>
          </p:cNvPr>
          <p:cNvSpPr>
            <a:spLocks noGrp="1"/>
          </p:cNvSpPr>
          <p:nvPr>
            <p:ph type="subTitle" idx="1"/>
          </p:nvPr>
        </p:nvSpPr>
        <p:spPr>
          <a:xfrm>
            <a:off x="1206432" y="2983371"/>
            <a:ext cx="8767864" cy="1231790"/>
          </a:xfrm>
        </p:spPr>
        <p:txBody>
          <a:bodyPr>
            <a:noAutofit/>
          </a:bodyPr>
          <a:lstStyle/>
          <a:p>
            <a:pPr algn="l"/>
            <a:r>
              <a:rPr lang="en-AU" sz="4000" dirty="0"/>
              <a:t>Name 5 common risk factors for heart disease?</a:t>
            </a:r>
            <a:r>
              <a:rPr lang="en-AU" sz="4000" dirty="0">
                <a:effectLst/>
              </a:rPr>
              <a:t> </a:t>
            </a:r>
            <a:endParaRPr lang="en-US" sz="4000" b="1" dirty="0">
              <a:solidFill>
                <a:schemeClr val="bg1"/>
              </a:solidFill>
              <a:latin typeface="Avenir Black" panose="02000503020000020003" pitchFamily="2" charset="0"/>
            </a:endParaRPr>
          </a:p>
        </p:txBody>
      </p:sp>
      <p:pic>
        <p:nvPicPr>
          <p:cNvPr id="12" name="Picture 11">
            <a:extLst>
              <a:ext uri="{FF2B5EF4-FFF2-40B4-BE49-F238E27FC236}">
                <a16:creationId xmlns:a16="http://schemas.microsoft.com/office/drawing/2014/main" id="{5A1A9086-F266-C34B-B6EC-67185C44333E}"/>
              </a:ext>
            </a:extLst>
          </p:cNvPr>
          <p:cNvPicPr>
            <a:picLocks noChangeAspect="1"/>
          </p:cNvPicPr>
          <p:nvPr/>
        </p:nvPicPr>
        <p:blipFill>
          <a:blip r:embed="rId3"/>
          <a:stretch>
            <a:fillRect/>
          </a:stretch>
        </p:blipFill>
        <p:spPr>
          <a:xfrm>
            <a:off x="377756" y="6211016"/>
            <a:ext cx="11433243" cy="482415"/>
          </a:xfrm>
          <a:prstGeom prst="rect">
            <a:avLst/>
          </a:prstGeom>
        </p:spPr>
      </p:pic>
      <p:sp>
        <p:nvSpPr>
          <p:cNvPr id="13" name="TextBox 12">
            <a:extLst>
              <a:ext uri="{FF2B5EF4-FFF2-40B4-BE49-F238E27FC236}">
                <a16:creationId xmlns:a16="http://schemas.microsoft.com/office/drawing/2014/main" id="{8B016AEB-26AD-1C4E-9AF4-19539E81745F}"/>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YOUR HEALTH</a:t>
            </a:r>
          </a:p>
        </p:txBody>
      </p:sp>
      <p:pic>
        <p:nvPicPr>
          <p:cNvPr id="14" name="Picture 13">
            <a:extLst>
              <a:ext uri="{FF2B5EF4-FFF2-40B4-BE49-F238E27FC236}">
                <a16:creationId xmlns:a16="http://schemas.microsoft.com/office/drawing/2014/main" id="{2D2CFF78-4C64-494D-9385-B5627836069C}"/>
              </a:ext>
            </a:extLst>
          </p:cNvPr>
          <p:cNvPicPr>
            <a:picLocks noChangeAspect="1"/>
          </p:cNvPicPr>
          <p:nvPr/>
        </p:nvPicPr>
        <p:blipFill>
          <a:blip r:embed="rId4"/>
          <a:stretch>
            <a:fillRect/>
          </a:stretch>
        </p:blipFill>
        <p:spPr>
          <a:xfrm>
            <a:off x="338339" y="872399"/>
            <a:ext cx="767877" cy="682557"/>
          </a:xfrm>
          <a:prstGeom prst="rect">
            <a:avLst/>
          </a:prstGeom>
        </p:spPr>
      </p:pic>
    </p:spTree>
    <p:extLst>
      <p:ext uri="{BB962C8B-B14F-4D97-AF65-F5344CB8AC3E}">
        <p14:creationId xmlns:p14="http://schemas.microsoft.com/office/powerpoint/2010/main" val="1954764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778096"/>
            <a:ext cx="8304178" cy="654199"/>
          </a:xfrm>
        </p:spPr>
        <p:txBody>
          <a:bodyPr anchor="t">
            <a:normAutofit fontScale="90000"/>
          </a:bodyPr>
          <a:lstStyle/>
          <a:p>
            <a:pPr algn="l"/>
            <a:r>
              <a:rPr lang="en-US" sz="4800" dirty="0"/>
              <a:t>HEART QUIZ 3 - ANSWER</a:t>
            </a:r>
            <a:endParaRPr lang="en-US" sz="4800" b="1" dirty="0">
              <a:solidFill>
                <a:srgbClr val="46B2D3"/>
              </a:solidFill>
              <a:latin typeface="Avenir Black" panose="02000503020000020003" pitchFamily="2" charset="0"/>
            </a:endParaRPr>
          </a:p>
        </p:txBody>
      </p:sp>
      <p:sp>
        <p:nvSpPr>
          <p:cNvPr id="11" name="Subtitle 4">
            <a:extLst>
              <a:ext uri="{FF2B5EF4-FFF2-40B4-BE49-F238E27FC236}">
                <a16:creationId xmlns:a16="http://schemas.microsoft.com/office/drawing/2014/main" id="{4C392ECE-1BBD-154A-BD25-2EA82F3C6414}"/>
              </a:ext>
            </a:extLst>
          </p:cNvPr>
          <p:cNvSpPr>
            <a:spLocks noGrp="1"/>
          </p:cNvSpPr>
          <p:nvPr>
            <p:ph type="subTitle" idx="1"/>
          </p:nvPr>
        </p:nvSpPr>
        <p:spPr>
          <a:xfrm>
            <a:off x="1447517" y="2525859"/>
            <a:ext cx="1649828" cy="473507"/>
          </a:xfrm>
        </p:spPr>
        <p:txBody>
          <a:bodyPr>
            <a:noAutofit/>
          </a:bodyPr>
          <a:lstStyle/>
          <a:p>
            <a:r>
              <a:rPr lang="en-AU" b="0" dirty="0">
                <a:latin typeface="Avenir Medium" panose="02000503020000020003" pitchFamily="2" charset="0"/>
              </a:rPr>
              <a:t>Smoking</a:t>
            </a:r>
          </a:p>
        </p:txBody>
      </p:sp>
      <p:pic>
        <p:nvPicPr>
          <p:cNvPr id="12" name="Picture 11">
            <a:extLst>
              <a:ext uri="{FF2B5EF4-FFF2-40B4-BE49-F238E27FC236}">
                <a16:creationId xmlns:a16="http://schemas.microsoft.com/office/drawing/2014/main" id="{5A1A9086-F266-C34B-B6EC-67185C44333E}"/>
              </a:ext>
            </a:extLst>
          </p:cNvPr>
          <p:cNvPicPr>
            <a:picLocks noChangeAspect="1"/>
          </p:cNvPicPr>
          <p:nvPr/>
        </p:nvPicPr>
        <p:blipFill>
          <a:blip r:embed="rId3"/>
          <a:stretch>
            <a:fillRect/>
          </a:stretch>
        </p:blipFill>
        <p:spPr>
          <a:xfrm>
            <a:off x="377756" y="6211016"/>
            <a:ext cx="11433243" cy="482415"/>
          </a:xfrm>
          <a:prstGeom prst="rect">
            <a:avLst/>
          </a:prstGeom>
        </p:spPr>
      </p:pic>
      <p:sp>
        <p:nvSpPr>
          <p:cNvPr id="13" name="TextBox 12">
            <a:extLst>
              <a:ext uri="{FF2B5EF4-FFF2-40B4-BE49-F238E27FC236}">
                <a16:creationId xmlns:a16="http://schemas.microsoft.com/office/drawing/2014/main" id="{8B016AEB-26AD-1C4E-9AF4-19539E81745F}"/>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YOUR HEALTH</a:t>
            </a:r>
          </a:p>
        </p:txBody>
      </p:sp>
      <p:pic>
        <p:nvPicPr>
          <p:cNvPr id="14" name="Picture 13">
            <a:extLst>
              <a:ext uri="{FF2B5EF4-FFF2-40B4-BE49-F238E27FC236}">
                <a16:creationId xmlns:a16="http://schemas.microsoft.com/office/drawing/2014/main" id="{2D2CFF78-4C64-494D-9385-B5627836069C}"/>
              </a:ext>
            </a:extLst>
          </p:cNvPr>
          <p:cNvPicPr>
            <a:picLocks noChangeAspect="1"/>
          </p:cNvPicPr>
          <p:nvPr/>
        </p:nvPicPr>
        <p:blipFill>
          <a:blip r:embed="rId4"/>
          <a:stretch>
            <a:fillRect/>
          </a:stretch>
        </p:blipFill>
        <p:spPr>
          <a:xfrm>
            <a:off x="338339" y="872399"/>
            <a:ext cx="767877" cy="682557"/>
          </a:xfrm>
          <a:prstGeom prst="rect">
            <a:avLst/>
          </a:prstGeom>
        </p:spPr>
      </p:pic>
      <p:sp>
        <p:nvSpPr>
          <p:cNvPr id="7" name="Subtitle 4">
            <a:extLst>
              <a:ext uri="{FF2B5EF4-FFF2-40B4-BE49-F238E27FC236}">
                <a16:creationId xmlns:a16="http://schemas.microsoft.com/office/drawing/2014/main" id="{86EFDDB3-9DFF-9D45-8506-C6113FE712D9}"/>
              </a:ext>
            </a:extLst>
          </p:cNvPr>
          <p:cNvSpPr txBox="1">
            <a:spLocks/>
          </p:cNvSpPr>
          <p:nvPr/>
        </p:nvSpPr>
        <p:spPr>
          <a:xfrm>
            <a:off x="1206432" y="1298955"/>
            <a:ext cx="8767864" cy="40310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t>Name 5 common risk factors for heart disease?</a:t>
            </a:r>
          </a:p>
        </p:txBody>
      </p:sp>
      <p:sp>
        <p:nvSpPr>
          <p:cNvPr id="9" name="Subtitle 4">
            <a:extLst>
              <a:ext uri="{FF2B5EF4-FFF2-40B4-BE49-F238E27FC236}">
                <a16:creationId xmlns:a16="http://schemas.microsoft.com/office/drawing/2014/main" id="{1BB25C42-82AF-0C4B-B337-BA9FB1C96441}"/>
              </a:ext>
            </a:extLst>
          </p:cNvPr>
          <p:cNvSpPr txBox="1">
            <a:spLocks/>
          </p:cNvSpPr>
          <p:nvPr/>
        </p:nvSpPr>
        <p:spPr>
          <a:xfrm>
            <a:off x="4090356" y="2235927"/>
            <a:ext cx="1649828"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Weight</a:t>
            </a:r>
          </a:p>
        </p:txBody>
      </p:sp>
      <p:sp>
        <p:nvSpPr>
          <p:cNvPr id="10" name="Subtitle 4">
            <a:extLst>
              <a:ext uri="{FF2B5EF4-FFF2-40B4-BE49-F238E27FC236}">
                <a16:creationId xmlns:a16="http://schemas.microsoft.com/office/drawing/2014/main" id="{82D0A10A-73EF-724A-B040-106939F68BB2}"/>
              </a:ext>
            </a:extLst>
          </p:cNvPr>
          <p:cNvSpPr txBox="1">
            <a:spLocks/>
          </p:cNvSpPr>
          <p:nvPr/>
        </p:nvSpPr>
        <p:spPr>
          <a:xfrm>
            <a:off x="6443263" y="2648522"/>
            <a:ext cx="1649828"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Inactivity</a:t>
            </a:r>
          </a:p>
        </p:txBody>
      </p:sp>
      <p:sp>
        <p:nvSpPr>
          <p:cNvPr id="15" name="Subtitle 4">
            <a:extLst>
              <a:ext uri="{FF2B5EF4-FFF2-40B4-BE49-F238E27FC236}">
                <a16:creationId xmlns:a16="http://schemas.microsoft.com/office/drawing/2014/main" id="{8C7F184C-7A7F-3E48-8903-38666928DAB1}"/>
              </a:ext>
            </a:extLst>
          </p:cNvPr>
          <p:cNvSpPr txBox="1">
            <a:spLocks/>
          </p:cNvSpPr>
          <p:nvPr/>
        </p:nvSpPr>
        <p:spPr>
          <a:xfrm>
            <a:off x="9254939" y="2124414"/>
            <a:ext cx="1649828" cy="75228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Blood Pressure</a:t>
            </a:r>
          </a:p>
        </p:txBody>
      </p:sp>
      <p:sp>
        <p:nvSpPr>
          <p:cNvPr id="16" name="Subtitle 4">
            <a:extLst>
              <a:ext uri="{FF2B5EF4-FFF2-40B4-BE49-F238E27FC236}">
                <a16:creationId xmlns:a16="http://schemas.microsoft.com/office/drawing/2014/main" id="{33B4FA02-7163-FB45-A483-48DEC1C3A773}"/>
              </a:ext>
            </a:extLst>
          </p:cNvPr>
          <p:cNvSpPr txBox="1">
            <a:spLocks/>
          </p:cNvSpPr>
          <p:nvPr/>
        </p:nvSpPr>
        <p:spPr>
          <a:xfrm>
            <a:off x="1106203" y="3830551"/>
            <a:ext cx="1649828"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b="0" dirty="0">
                <a:latin typeface="Avenir Medium" panose="02000503020000020003" pitchFamily="2" charset="0"/>
              </a:rPr>
              <a:t>Family History</a:t>
            </a:r>
          </a:p>
        </p:txBody>
      </p:sp>
      <p:sp>
        <p:nvSpPr>
          <p:cNvPr id="17" name="Subtitle 4">
            <a:extLst>
              <a:ext uri="{FF2B5EF4-FFF2-40B4-BE49-F238E27FC236}">
                <a16:creationId xmlns:a16="http://schemas.microsoft.com/office/drawing/2014/main" id="{E5018C2B-8B63-DC40-90AD-759349385036}"/>
              </a:ext>
            </a:extLst>
          </p:cNvPr>
          <p:cNvSpPr txBox="1">
            <a:spLocks/>
          </p:cNvSpPr>
          <p:nvPr/>
        </p:nvSpPr>
        <p:spPr>
          <a:xfrm>
            <a:off x="3465888" y="3540619"/>
            <a:ext cx="1649828"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Age</a:t>
            </a:r>
          </a:p>
        </p:txBody>
      </p:sp>
      <p:sp>
        <p:nvSpPr>
          <p:cNvPr id="18" name="Subtitle 4">
            <a:extLst>
              <a:ext uri="{FF2B5EF4-FFF2-40B4-BE49-F238E27FC236}">
                <a16:creationId xmlns:a16="http://schemas.microsoft.com/office/drawing/2014/main" id="{FD848C7D-905A-504B-AB5A-10C189326CBC}"/>
              </a:ext>
            </a:extLst>
          </p:cNvPr>
          <p:cNvSpPr txBox="1">
            <a:spLocks/>
          </p:cNvSpPr>
          <p:nvPr/>
        </p:nvSpPr>
        <p:spPr>
          <a:xfrm>
            <a:off x="5818795" y="3953214"/>
            <a:ext cx="1649828"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Gender</a:t>
            </a:r>
          </a:p>
        </p:txBody>
      </p:sp>
      <p:sp>
        <p:nvSpPr>
          <p:cNvPr id="19" name="Subtitle 4">
            <a:extLst>
              <a:ext uri="{FF2B5EF4-FFF2-40B4-BE49-F238E27FC236}">
                <a16:creationId xmlns:a16="http://schemas.microsoft.com/office/drawing/2014/main" id="{07099822-697C-8045-9237-DEAB4238272D}"/>
              </a:ext>
            </a:extLst>
          </p:cNvPr>
          <p:cNvSpPr txBox="1">
            <a:spLocks/>
          </p:cNvSpPr>
          <p:nvPr/>
        </p:nvSpPr>
        <p:spPr>
          <a:xfrm>
            <a:off x="8490701" y="3540619"/>
            <a:ext cx="1884003" cy="401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Cholesterol</a:t>
            </a:r>
          </a:p>
        </p:txBody>
      </p:sp>
      <p:sp>
        <p:nvSpPr>
          <p:cNvPr id="20" name="Subtitle 4">
            <a:extLst>
              <a:ext uri="{FF2B5EF4-FFF2-40B4-BE49-F238E27FC236}">
                <a16:creationId xmlns:a16="http://schemas.microsoft.com/office/drawing/2014/main" id="{B9A292F5-624F-6544-9180-275948A95FD9}"/>
              </a:ext>
            </a:extLst>
          </p:cNvPr>
          <p:cNvSpPr txBox="1">
            <a:spLocks/>
          </p:cNvSpPr>
          <p:nvPr/>
        </p:nvSpPr>
        <p:spPr>
          <a:xfrm>
            <a:off x="2248193" y="4857960"/>
            <a:ext cx="1649828"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Blood Sugar</a:t>
            </a:r>
          </a:p>
        </p:txBody>
      </p:sp>
      <p:sp>
        <p:nvSpPr>
          <p:cNvPr id="21" name="Subtitle 4">
            <a:extLst>
              <a:ext uri="{FF2B5EF4-FFF2-40B4-BE49-F238E27FC236}">
                <a16:creationId xmlns:a16="http://schemas.microsoft.com/office/drawing/2014/main" id="{494AD3ED-F123-1544-8C9F-AC6B190FB3DF}"/>
              </a:ext>
            </a:extLst>
          </p:cNvPr>
          <p:cNvSpPr txBox="1">
            <a:spLocks/>
          </p:cNvSpPr>
          <p:nvPr/>
        </p:nvSpPr>
        <p:spPr>
          <a:xfrm>
            <a:off x="4687445" y="4973977"/>
            <a:ext cx="1649828"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Stress</a:t>
            </a:r>
          </a:p>
        </p:txBody>
      </p:sp>
      <p:sp>
        <p:nvSpPr>
          <p:cNvPr id="22" name="Subtitle 4">
            <a:extLst>
              <a:ext uri="{FF2B5EF4-FFF2-40B4-BE49-F238E27FC236}">
                <a16:creationId xmlns:a16="http://schemas.microsoft.com/office/drawing/2014/main" id="{00EDB038-EBA6-D44A-B313-20FE503FA26E}"/>
              </a:ext>
            </a:extLst>
          </p:cNvPr>
          <p:cNvSpPr txBox="1">
            <a:spLocks/>
          </p:cNvSpPr>
          <p:nvPr/>
        </p:nvSpPr>
        <p:spPr>
          <a:xfrm>
            <a:off x="7243939" y="4980623"/>
            <a:ext cx="1649828"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Diet</a:t>
            </a:r>
          </a:p>
        </p:txBody>
      </p:sp>
      <p:sp>
        <p:nvSpPr>
          <p:cNvPr id="23" name="Subtitle 4">
            <a:extLst>
              <a:ext uri="{FF2B5EF4-FFF2-40B4-BE49-F238E27FC236}">
                <a16:creationId xmlns:a16="http://schemas.microsoft.com/office/drawing/2014/main" id="{64F04160-325A-4E40-95D9-4A3A20D2991E}"/>
              </a:ext>
            </a:extLst>
          </p:cNvPr>
          <p:cNvSpPr txBox="1">
            <a:spLocks/>
          </p:cNvSpPr>
          <p:nvPr/>
        </p:nvSpPr>
        <p:spPr>
          <a:xfrm>
            <a:off x="9915845" y="4568028"/>
            <a:ext cx="1884003" cy="401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Alcohol</a:t>
            </a:r>
          </a:p>
        </p:txBody>
      </p:sp>
      <p:pic>
        <p:nvPicPr>
          <p:cNvPr id="4" name="Picture 3">
            <a:extLst>
              <a:ext uri="{FF2B5EF4-FFF2-40B4-BE49-F238E27FC236}">
                <a16:creationId xmlns:a16="http://schemas.microsoft.com/office/drawing/2014/main" id="{10D797FE-891B-F841-9485-73FCBAF7D717}"/>
              </a:ext>
            </a:extLst>
          </p:cNvPr>
          <p:cNvPicPr>
            <a:picLocks noChangeAspect="1"/>
          </p:cNvPicPr>
          <p:nvPr/>
        </p:nvPicPr>
        <p:blipFill>
          <a:blip r:embed="rId5"/>
          <a:stretch>
            <a:fillRect/>
          </a:stretch>
        </p:blipFill>
        <p:spPr>
          <a:xfrm>
            <a:off x="2027068" y="2914119"/>
            <a:ext cx="401002" cy="401002"/>
          </a:xfrm>
          <a:prstGeom prst="rect">
            <a:avLst/>
          </a:prstGeom>
        </p:spPr>
      </p:pic>
      <p:pic>
        <p:nvPicPr>
          <p:cNvPr id="6" name="Picture 5">
            <a:extLst>
              <a:ext uri="{FF2B5EF4-FFF2-40B4-BE49-F238E27FC236}">
                <a16:creationId xmlns:a16="http://schemas.microsoft.com/office/drawing/2014/main" id="{2B2C2009-B006-0F4D-B206-1973EDF633BD}"/>
              </a:ext>
            </a:extLst>
          </p:cNvPr>
          <p:cNvPicPr>
            <a:picLocks noChangeAspect="1"/>
          </p:cNvPicPr>
          <p:nvPr/>
        </p:nvPicPr>
        <p:blipFill>
          <a:blip r:embed="rId6"/>
          <a:stretch>
            <a:fillRect/>
          </a:stretch>
        </p:blipFill>
        <p:spPr>
          <a:xfrm>
            <a:off x="4714769" y="2696785"/>
            <a:ext cx="401002" cy="401002"/>
          </a:xfrm>
          <a:prstGeom prst="rect">
            <a:avLst/>
          </a:prstGeom>
        </p:spPr>
      </p:pic>
      <p:pic>
        <p:nvPicPr>
          <p:cNvPr id="25" name="Picture 24">
            <a:extLst>
              <a:ext uri="{FF2B5EF4-FFF2-40B4-BE49-F238E27FC236}">
                <a16:creationId xmlns:a16="http://schemas.microsoft.com/office/drawing/2014/main" id="{158EDF56-8A31-C34C-819B-3567F0903134}"/>
              </a:ext>
            </a:extLst>
          </p:cNvPr>
          <p:cNvPicPr>
            <a:picLocks noChangeAspect="1"/>
          </p:cNvPicPr>
          <p:nvPr/>
        </p:nvPicPr>
        <p:blipFill>
          <a:blip r:embed="rId7"/>
          <a:stretch>
            <a:fillRect/>
          </a:stretch>
        </p:blipFill>
        <p:spPr>
          <a:xfrm>
            <a:off x="7182331" y="3073986"/>
            <a:ext cx="401002" cy="401002"/>
          </a:xfrm>
          <a:prstGeom prst="rect">
            <a:avLst/>
          </a:prstGeom>
        </p:spPr>
      </p:pic>
      <p:pic>
        <p:nvPicPr>
          <p:cNvPr id="27" name="Picture 26">
            <a:extLst>
              <a:ext uri="{FF2B5EF4-FFF2-40B4-BE49-F238E27FC236}">
                <a16:creationId xmlns:a16="http://schemas.microsoft.com/office/drawing/2014/main" id="{209E6642-3CD3-CB41-AB9F-09A1E4343A23}"/>
              </a:ext>
            </a:extLst>
          </p:cNvPr>
          <p:cNvPicPr>
            <a:picLocks noChangeAspect="1"/>
          </p:cNvPicPr>
          <p:nvPr/>
        </p:nvPicPr>
        <p:blipFill>
          <a:blip r:embed="rId8"/>
          <a:stretch>
            <a:fillRect/>
          </a:stretch>
        </p:blipFill>
        <p:spPr>
          <a:xfrm>
            <a:off x="9912495" y="2862445"/>
            <a:ext cx="401002" cy="401002"/>
          </a:xfrm>
          <a:prstGeom prst="rect">
            <a:avLst/>
          </a:prstGeom>
        </p:spPr>
      </p:pic>
      <p:pic>
        <p:nvPicPr>
          <p:cNvPr id="29" name="Picture 28">
            <a:extLst>
              <a:ext uri="{FF2B5EF4-FFF2-40B4-BE49-F238E27FC236}">
                <a16:creationId xmlns:a16="http://schemas.microsoft.com/office/drawing/2014/main" id="{42C46440-A29A-5645-97B4-9DA484692344}"/>
              </a:ext>
            </a:extLst>
          </p:cNvPr>
          <p:cNvPicPr>
            <a:picLocks noChangeAspect="1"/>
          </p:cNvPicPr>
          <p:nvPr/>
        </p:nvPicPr>
        <p:blipFill>
          <a:blip r:embed="rId9"/>
          <a:stretch>
            <a:fillRect/>
          </a:stretch>
        </p:blipFill>
        <p:spPr>
          <a:xfrm>
            <a:off x="1418638" y="4524401"/>
            <a:ext cx="456221" cy="456221"/>
          </a:xfrm>
          <a:prstGeom prst="rect">
            <a:avLst/>
          </a:prstGeom>
        </p:spPr>
      </p:pic>
      <p:pic>
        <p:nvPicPr>
          <p:cNvPr id="31" name="Picture 30">
            <a:extLst>
              <a:ext uri="{FF2B5EF4-FFF2-40B4-BE49-F238E27FC236}">
                <a16:creationId xmlns:a16="http://schemas.microsoft.com/office/drawing/2014/main" id="{985B4845-3E3D-1648-A3DA-BB5E5625854D}"/>
              </a:ext>
            </a:extLst>
          </p:cNvPr>
          <p:cNvPicPr>
            <a:picLocks noChangeAspect="1"/>
          </p:cNvPicPr>
          <p:nvPr/>
        </p:nvPicPr>
        <p:blipFill>
          <a:blip r:embed="rId10"/>
          <a:stretch>
            <a:fillRect/>
          </a:stretch>
        </p:blipFill>
        <p:spPr>
          <a:xfrm>
            <a:off x="4090356" y="3918992"/>
            <a:ext cx="507729" cy="507729"/>
          </a:xfrm>
          <a:prstGeom prst="rect">
            <a:avLst/>
          </a:prstGeom>
        </p:spPr>
      </p:pic>
      <p:pic>
        <p:nvPicPr>
          <p:cNvPr id="35" name="Picture 34">
            <a:extLst>
              <a:ext uri="{FF2B5EF4-FFF2-40B4-BE49-F238E27FC236}">
                <a16:creationId xmlns:a16="http://schemas.microsoft.com/office/drawing/2014/main" id="{EE92F32F-45FA-B444-B7F0-DE679919D6D2}"/>
              </a:ext>
            </a:extLst>
          </p:cNvPr>
          <p:cNvPicPr>
            <a:picLocks noChangeAspect="1"/>
          </p:cNvPicPr>
          <p:nvPr/>
        </p:nvPicPr>
        <p:blipFill>
          <a:blip r:embed="rId11"/>
          <a:stretch>
            <a:fillRect/>
          </a:stretch>
        </p:blipFill>
        <p:spPr>
          <a:xfrm>
            <a:off x="9203629" y="3923183"/>
            <a:ext cx="458046" cy="458046"/>
          </a:xfrm>
          <a:prstGeom prst="rect">
            <a:avLst/>
          </a:prstGeom>
        </p:spPr>
      </p:pic>
      <p:pic>
        <p:nvPicPr>
          <p:cNvPr id="37" name="Picture 36">
            <a:extLst>
              <a:ext uri="{FF2B5EF4-FFF2-40B4-BE49-F238E27FC236}">
                <a16:creationId xmlns:a16="http://schemas.microsoft.com/office/drawing/2014/main" id="{5D0F1583-4267-324C-B15E-75A42BD99AD2}"/>
              </a:ext>
            </a:extLst>
          </p:cNvPr>
          <p:cNvPicPr>
            <a:picLocks noChangeAspect="1"/>
          </p:cNvPicPr>
          <p:nvPr/>
        </p:nvPicPr>
        <p:blipFill>
          <a:blip r:embed="rId12"/>
          <a:stretch>
            <a:fillRect/>
          </a:stretch>
        </p:blipFill>
        <p:spPr>
          <a:xfrm rot="11700000">
            <a:off x="2887071" y="5555129"/>
            <a:ext cx="420547" cy="420547"/>
          </a:xfrm>
          <a:prstGeom prst="rect">
            <a:avLst/>
          </a:prstGeom>
        </p:spPr>
      </p:pic>
      <p:pic>
        <p:nvPicPr>
          <p:cNvPr id="39" name="Picture 38">
            <a:extLst>
              <a:ext uri="{FF2B5EF4-FFF2-40B4-BE49-F238E27FC236}">
                <a16:creationId xmlns:a16="http://schemas.microsoft.com/office/drawing/2014/main" id="{C37D9845-564A-D644-99C4-F59969A48B92}"/>
              </a:ext>
            </a:extLst>
          </p:cNvPr>
          <p:cNvPicPr>
            <a:picLocks noChangeAspect="1"/>
          </p:cNvPicPr>
          <p:nvPr/>
        </p:nvPicPr>
        <p:blipFill>
          <a:blip r:embed="rId13"/>
          <a:stretch>
            <a:fillRect/>
          </a:stretch>
        </p:blipFill>
        <p:spPr>
          <a:xfrm>
            <a:off x="5334581" y="5340452"/>
            <a:ext cx="382272" cy="382272"/>
          </a:xfrm>
          <a:prstGeom prst="rect">
            <a:avLst/>
          </a:prstGeom>
        </p:spPr>
      </p:pic>
      <p:pic>
        <p:nvPicPr>
          <p:cNvPr id="41" name="Picture 40">
            <a:extLst>
              <a:ext uri="{FF2B5EF4-FFF2-40B4-BE49-F238E27FC236}">
                <a16:creationId xmlns:a16="http://schemas.microsoft.com/office/drawing/2014/main" id="{B3594C13-1BE4-CA46-B7BA-C5E55320932B}"/>
              </a:ext>
            </a:extLst>
          </p:cNvPr>
          <p:cNvPicPr>
            <a:picLocks noChangeAspect="1"/>
          </p:cNvPicPr>
          <p:nvPr/>
        </p:nvPicPr>
        <p:blipFill>
          <a:blip r:embed="rId14"/>
          <a:stretch>
            <a:fillRect/>
          </a:stretch>
        </p:blipFill>
        <p:spPr>
          <a:xfrm>
            <a:off x="7888527" y="5322661"/>
            <a:ext cx="409128" cy="409128"/>
          </a:xfrm>
          <a:prstGeom prst="rect">
            <a:avLst/>
          </a:prstGeom>
        </p:spPr>
      </p:pic>
      <p:pic>
        <p:nvPicPr>
          <p:cNvPr id="45" name="Picture 44">
            <a:extLst>
              <a:ext uri="{FF2B5EF4-FFF2-40B4-BE49-F238E27FC236}">
                <a16:creationId xmlns:a16="http://schemas.microsoft.com/office/drawing/2014/main" id="{84D2B9A7-88C3-004D-9927-C6E3C81632CC}"/>
              </a:ext>
            </a:extLst>
          </p:cNvPr>
          <p:cNvPicPr>
            <a:picLocks noChangeAspect="1"/>
          </p:cNvPicPr>
          <p:nvPr/>
        </p:nvPicPr>
        <p:blipFill>
          <a:blip r:embed="rId15"/>
          <a:stretch>
            <a:fillRect/>
          </a:stretch>
        </p:blipFill>
        <p:spPr>
          <a:xfrm>
            <a:off x="10707100" y="4927327"/>
            <a:ext cx="395334" cy="395334"/>
          </a:xfrm>
          <a:prstGeom prst="rect">
            <a:avLst/>
          </a:prstGeom>
        </p:spPr>
      </p:pic>
      <p:pic>
        <p:nvPicPr>
          <p:cNvPr id="5" name="Picture 4">
            <a:extLst>
              <a:ext uri="{FF2B5EF4-FFF2-40B4-BE49-F238E27FC236}">
                <a16:creationId xmlns:a16="http://schemas.microsoft.com/office/drawing/2014/main" id="{CA1C242B-4EA7-BB49-BE15-557F84D3F6C8}"/>
              </a:ext>
            </a:extLst>
          </p:cNvPr>
          <p:cNvPicPr>
            <a:picLocks noChangeAspect="1"/>
          </p:cNvPicPr>
          <p:nvPr/>
        </p:nvPicPr>
        <p:blipFill>
          <a:blip r:embed="rId16"/>
          <a:stretch>
            <a:fillRect/>
          </a:stretch>
        </p:blipFill>
        <p:spPr>
          <a:xfrm>
            <a:off x="6484959" y="4306004"/>
            <a:ext cx="317500" cy="317500"/>
          </a:xfrm>
          <a:prstGeom prst="rect">
            <a:avLst/>
          </a:prstGeom>
        </p:spPr>
      </p:pic>
    </p:spTree>
    <p:extLst>
      <p:ext uri="{BB962C8B-B14F-4D97-AF65-F5344CB8AC3E}">
        <p14:creationId xmlns:p14="http://schemas.microsoft.com/office/powerpoint/2010/main" val="1844461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755236"/>
            <a:ext cx="8304178" cy="654199"/>
          </a:xfrm>
        </p:spPr>
        <p:txBody>
          <a:bodyPr anchor="t">
            <a:normAutofit fontScale="90000"/>
          </a:bodyPr>
          <a:lstStyle/>
          <a:p>
            <a:pPr algn="l">
              <a:lnSpc>
                <a:spcPct val="70000"/>
              </a:lnSpc>
            </a:pPr>
            <a:r>
              <a:rPr lang="en-AU" dirty="0"/>
              <a:t>3 RISK FACTORS ALL MEN CAN TACKLE</a:t>
            </a:r>
            <a:r>
              <a:rPr lang="en-AU" sz="4800" dirty="0">
                <a:effectLst/>
              </a:rPr>
              <a:t> </a:t>
            </a:r>
            <a:endParaRPr lang="en-US" sz="4800" b="1" dirty="0">
              <a:solidFill>
                <a:srgbClr val="46B2D3"/>
              </a:solidFill>
              <a:latin typeface="Avenir Black" panose="02000503020000020003" pitchFamily="2" charset="0"/>
            </a:endParaRPr>
          </a:p>
        </p:txBody>
      </p:sp>
      <p:sp>
        <p:nvSpPr>
          <p:cNvPr id="3" name="TextBox 2">
            <a:extLst>
              <a:ext uri="{FF2B5EF4-FFF2-40B4-BE49-F238E27FC236}">
                <a16:creationId xmlns:a16="http://schemas.microsoft.com/office/drawing/2014/main" id="{1A36A8B3-941B-EA41-9845-0EF897239D90}"/>
              </a:ext>
            </a:extLst>
          </p:cNvPr>
          <p:cNvSpPr txBox="1"/>
          <p:nvPr/>
        </p:nvSpPr>
        <p:spPr>
          <a:xfrm>
            <a:off x="1206432" y="2306926"/>
            <a:ext cx="9233210" cy="1706429"/>
          </a:xfrm>
          <a:prstGeom prst="rect">
            <a:avLst/>
          </a:prstGeom>
          <a:noFill/>
        </p:spPr>
        <p:txBody>
          <a:bodyPr wrap="square" rtlCol="0">
            <a:spAutoFit/>
          </a:bodyPr>
          <a:lstStyle/>
          <a:p>
            <a:pPr marL="457200" indent="-457200">
              <a:lnSpc>
                <a:spcPct val="150000"/>
              </a:lnSpc>
              <a:buFont typeface="+mj-lt"/>
              <a:buAutoNum type="arabicPeriod"/>
            </a:pPr>
            <a:r>
              <a:rPr lang="en-US" sz="2400" dirty="0">
                <a:solidFill>
                  <a:schemeClr val="bg1"/>
                </a:solidFill>
                <a:latin typeface="Avenir Medium" panose="02000503020000020003" pitchFamily="2" charset="0"/>
              </a:rPr>
              <a:t>Exercise</a:t>
            </a:r>
          </a:p>
          <a:p>
            <a:pPr marL="457200" indent="-457200">
              <a:lnSpc>
                <a:spcPct val="150000"/>
              </a:lnSpc>
              <a:buFont typeface="+mj-lt"/>
              <a:buAutoNum type="arabicPeriod"/>
            </a:pPr>
            <a:r>
              <a:rPr lang="en-US" sz="2400" dirty="0">
                <a:solidFill>
                  <a:schemeClr val="bg1"/>
                </a:solidFill>
                <a:latin typeface="Avenir Medium" panose="02000503020000020003" pitchFamily="2" charset="0"/>
              </a:rPr>
              <a:t>Weight</a:t>
            </a:r>
          </a:p>
          <a:p>
            <a:pPr marL="457200" indent="-457200">
              <a:lnSpc>
                <a:spcPct val="150000"/>
              </a:lnSpc>
              <a:buFont typeface="+mj-lt"/>
              <a:buAutoNum type="arabicPeriod"/>
            </a:pPr>
            <a:r>
              <a:rPr lang="en-US" sz="2400" dirty="0">
                <a:solidFill>
                  <a:schemeClr val="bg1"/>
                </a:solidFill>
                <a:latin typeface="Avenir Medium" panose="02000503020000020003" pitchFamily="2" charset="0"/>
              </a:rPr>
              <a:t>Mental health</a:t>
            </a:r>
          </a:p>
        </p:txBody>
      </p:sp>
      <p:pic>
        <p:nvPicPr>
          <p:cNvPr id="11" name="Picture 10">
            <a:extLst>
              <a:ext uri="{FF2B5EF4-FFF2-40B4-BE49-F238E27FC236}">
                <a16:creationId xmlns:a16="http://schemas.microsoft.com/office/drawing/2014/main" id="{11B500DF-B132-814C-870E-196561FA462C}"/>
              </a:ext>
            </a:extLst>
          </p:cNvPr>
          <p:cNvPicPr>
            <a:picLocks noChangeAspect="1"/>
          </p:cNvPicPr>
          <p:nvPr/>
        </p:nvPicPr>
        <p:blipFill>
          <a:blip r:embed="rId3"/>
          <a:stretch>
            <a:fillRect/>
          </a:stretch>
        </p:blipFill>
        <p:spPr>
          <a:xfrm>
            <a:off x="338339" y="872399"/>
            <a:ext cx="767877" cy="682557"/>
          </a:xfrm>
          <a:prstGeom prst="rect">
            <a:avLst/>
          </a:prstGeom>
        </p:spPr>
      </p:pic>
      <p:pic>
        <p:nvPicPr>
          <p:cNvPr id="12" name="Picture 11">
            <a:extLst>
              <a:ext uri="{FF2B5EF4-FFF2-40B4-BE49-F238E27FC236}">
                <a16:creationId xmlns:a16="http://schemas.microsoft.com/office/drawing/2014/main" id="{67C2B381-1EC4-5540-ABB2-45001FD53BBC}"/>
              </a:ext>
            </a:extLst>
          </p:cNvPr>
          <p:cNvPicPr>
            <a:picLocks noChangeAspect="1"/>
          </p:cNvPicPr>
          <p:nvPr/>
        </p:nvPicPr>
        <p:blipFill>
          <a:blip r:embed="rId4"/>
          <a:stretch>
            <a:fillRect/>
          </a:stretch>
        </p:blipFill>
        <p:spPr>
          <a:xfrm>
            <a:off x="377756" y="6211016"/>
            <a:ext cx="11433243" cy="482415"/>
          </a:xfrm>
          <a:prstGeom prst="rect">
            <a:avLst/>
          </a:prstGeom>
        </p:spPr>
      </p:pic>
      <p:sp>
        <p:nvSpPr>
          <p:cNvPr id="13" name="TextBox 12">
            <a:extLst>
              <a:ext uri="{FF2B5EF4-FFF2-40B4-BE49-F238E27FC236}">
                <a16:creationId xmlns:a16="http://schemas.microsoft.com/office/drawing/2014/main" id="{07B5244F-0EA7-E44F-9602-8A5DEBB27357}"/>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YOUR HEALTH</a:t>
            </a:r>
          </a:p>
        </p:txBody>
      </p:sp>
    </p:spTree>
    <p:extLst>
      <p:ext uri="{BB962C8B-B14F-4D97-AF65-F5344CB8AC3E}">
        <p14:creationId xmlns:p14="http://schemas.microsoft.com/office/powerpoint/2010/main" val="1095972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6720C3-3F1C-E047-9F0E-24E148B3B52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5" y="755236"/>
            <a:ext cx="8659551" cy="1107018"/>
          </a:xfrm>
        </p:spPr>
        <p:txBody>
          <a:bodyPr anchor="t">
            <a:normAutofit fontScale="90000"/>
          </a:bodyPr>
          <a:lstStyle/>
          <a:p>
            <a:pPr algn="l">
              <a:lnSpc>
                <a:spcPct val="70000"/>
              </a:lnSpc>
            </a:pPr>
            <a:r>
              <a:rPr lang="en-AU" dirty="0"/>
              <a:t>STAYING STRONG HELPS FIGHT HEART DISEASE </a:t>
            </a:r>
            <a:endParaRPr lang="en-US" sz="4800" b="1" dirty="0">
              <a:solidFill>
                <a:srgbClr val="46B2D3"/>
              </a:solidFill>
              <a:latin typeface="Avenir Black" panose="02000503020000020003" pitchFamily="2" charset="0"/>
            </a:endParaRPr>
          </a:p>
        </p:txBody>
      </p:sp>
      <p:pic>
        <p:nvPicPr>
          <p:cNvPr id="11" name="Picture 10">
            <a:extLst>
              <a:ext uri="{FF2B5EF4-FFF2-40B4-BE49-F238E27FC236}">
                <a16:creationId xmlns:a16="http://schemas.microsoft.com/office/drawing/2014/main" id="{11B500DF-B132-814C-870E-196561FA462C}"/>
              </a:ext>
            </a:extLst>
          </p:cNvPr>
          <p:cNvPicPr>
            <a:picLocks noChangeAspect="1"/>
          </p:cNvPicPr>
          <p:nvPr/>
        </p:nvPicPr>
        <p:blipFill>
          <a:blip r:embed="rId4"/>
          <a:stretch>
            <a:fillRect/>
          </a:stretch>
        </p:blipFill>
        <p:spPr>
          <a:xfrm>
            <a:off x="338339" y="872399"/>
            <a:ext cx="767877" cy="682557"/>
          </a:xfrm>
          <a:prstGeom prst="rect">
            <a:avLst/>
          </a:prstGeom>
        </p:spPr>
      </p:pic>
      <p:pic>
        <p:nvPicPr>
          <p:cNvPr id="12" name="Picture 11">
            <a:extLst>
              <a:ext uri="{FF2B5EF4-FFF2-40B4-BE49-F238E27FC236}">
                <a16:creationId xmlns:a16="http://schemas.microsoft.com/office/drawing/2014/main" id="{67C2B381-1EC4-5540-ABB2-45001FD53BBC}"/>
              </a:ext>
            </a:extLst>
          </p:cNvPr>
          <p:cNvPicPr>
            <a:picLocks noChangeAspect="1"/>
          </p:cNvPicPr>
          <p:nvPr/>
        </p:nvPicPr>
        <p:blipFill>
          <a:blip r:embed="rId5"/>
          <a:stretch>
            <a:fillRect/>
          </a:stretch>
        </p:blipFill>
        <p:spPr>
          <a:xfrm>
            <a:off x="377756" y="6211016"/>
            <a:ext cx="11433243" cy="482415"/>
          </a:xfrm>
          <a:prstGeom prst="rect">
            <a:avLst/>
          </a:prstGeom>
        </p:spPr>
      </p:pic>
      <p:sp>
        <p:nvSpPr>
          <p:cNvPr id="13" name="TextBox 12">
            <a:extLst>
              <a:ext uri="{FF2B5EF4-FFF2-40B4-BE49-F238E27FC236}">
                <a16:creationId xmlns:a16="http://schemas.microsoft.com/office/drawing/2014/main" id="{07B5244F-0EA7-E44F-9602-8A5DEBB27357}"/>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YOUR HEALTH</a:t>
            </a:r>
          </a:p>
        </p:txBody>
      </p:sp>
      <p:sp>
        <p:nvSpPr>
          <p:cNvPr id="8" name="TextBox 7">
            <a:extLst>
              <a:ext uri="{FF2B5EF4-FFF2-40B4-BE49-F238E27FC236}">
                <a16:creationId xmlns:a16="http://schemas.microsoft.com/office/drawing/2014/main" id="{85FB7C05-F851-5E4D-B05B-3C6B9790795D}"/>
              </a:ext>
            </a:extLst>
          </p:cNvPr>
          <p:cNvSpPr txBox="1"/>
          <p:nvPr/>
        </p:nvSpPr>
        <p:spPr>
          <a:xfrm>
            <a:off x="1479395" y="4381053"/>
            <a:ext cx="9233210" cy="1077218"/>
          </a:xfrm>
          <a:prstGeom prst="rect">
            <a:avLst/>
          </a:prstGeom>
          <a:noFill/>
        </p:spPr>
        <p:txBody>
          <a:bodyPr wrap="square" rtlCol="0">
            <a:spAutoFit/>
          </a:bodyPr>
          <a:lstStyle/>
          <a:p>
            <a:pPr algn="ctr"/>
            <a:r>
              <a:rPr lang="en-AU" sz="3200" b="1" dirty="0">
                <a:solidFill>
                  <a:schemeClr val="bg1"/>
                </a:solidFill>
                <a:latin typeface="Avenir Black" panose="02000503020000020003" pitchFamily="2" charset="0"/>
              </a:rPr>
              <a:t>Men who can do </a:t>
            </a:r>
            <a:r>
              <a:rPr lang="en-AU" sz="3200" b="1" dirty="0">
                <a:solidFill>
                  <a:srgbClr val="46B2D3"/>
                </a:solidFill>
                <a:latin typeface="Avenir Black" panose="02000503020000020003" pitchFamily="2" charset="0"/>
              </a:rPr>
              <a:t>40 push ups     </a:t>
            </a:r>
            <a:br>
              <a:rPr lang="en-AU" sz="3200" b="1" dirty="0">
                <a:solidFill>
                  <a:srgbClr val="46B2D3"/>
                </a:solidFill>
                <a:latin typeface="Avenir Black" panose="02000503020000020003" pitchFamily="2" charset="0"/>
              </a:rPr>
            </a:br>
            <a:r>
              <a:rPr lang="en-AU" sz="3200" b="1" dirty="0">
                <a:solidFill>
                  <a:schemeClr val="bg1"/>
                </a:solidFill>
                <a:latin typeface="Avenir Black" panose="02000503020000020003" pitchFamily="2" charset="0"/>
              </a:rPr>
              <a:t>are 10x less likely to get heart disease. </a:t>
            </a:r>
            <a:endParaRPr lang="en-US" sz="3200" b="1" dirty="0">
              <a:solidFill>
                <a:schemeClr val="bg1"/>
              </a:solidFill>
              <a:latin typeface="Avenir Black" panose="02000503020000020003" pitchFamily="2" charset="0"/>
            </a:endParaRPr>
          </a:p>
        </p:txBody>
      </p:sp>
      <p:pic>
        <p:nvPicPr>
          <p:cNvPr id="10" name="Picture 9">
            <a:extLst>
              <a:ext uri="{FF2B5EF4-FFF2-40B4-BE49-F238E27FC236}">
                <a16:creationId xmlns:a16="http://schemas.microsoft.com/office/drawing/2014/main" id="{E372ECCD-2A34-A04D-8693-42D683954FCF}"/>
              </a:ext>
            </a:extLst>
          </p:cNvPr>
          <p:cNvPicPr>
            <a:picLocks noChangeAspect="1"/>
          </p:cNvPicPr>
          <p:nvPr/>
        </p:nvPicPr>
        <p:blipFill>
          <a:blip r:embed="rId6"/>
          <a:stretch>
            <a:fillRect/>
          </a:stretch>
        </p:blipFill>
        <p:spPr>
          <a:xfrm>
            <a:off x="8694848" y="4381053"/>
            <a:ext cx="635000" cy="635000"/>
          </a:xfrm>
          <a:prstGeom prst="rect">
            <a:avLst/>
          </a:prstGeom>
        </p:spPr>
      </p:pic>
    </p:spTree>
    <p:extLst>
      <p:ext uri="{BB962C8B-B14F-4D97-AF65-F5344CB8AC3E}">
        <p14:creationId xmlns:p14="http://schemas.microsoft.com/office/powerpoint/2010/main" val="3822680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A9578-6C0C-0A46-807D-CC0FAD7F156F}"/>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5" y="755236"/>
            <a:ext cx="8659551" cy="1207379"/>
          </a:xfrm>
        </p:spPr>
        <p:txBody>
          <a:bodyPr anchor="t">
            <a:normAutofit fontScale="90000"/>
          </a:bodyPr>
          <a:lstStyle/>
          <a:p>
            <a:pPr lvl="0" algn="l">
              <a:lnSpc>
                <a:spcPct val="70000"/>
              </a:lnSpc>
            </a:pPr>
            <a:r>
              <a:rPr lang="en-AU" dirty="0"/>
              <a:t>REDUCING WAIST HELPS BEAT HEART DISEASE </a:t>
            </a:r>
          </a:p>
        </p:txBody>
      </p:sp>
      <p:pic>
        <p:nvPicPr>
          <p:cNvPr id="11" name="Picture 10">
            <a:extLst>
              <a:ext uri="{FF2B5EF4-FFF2-40B4-BE49-F238E27FC236}">
                <a16:creationId xmlns:a16="http://schemas.microsoft.com/office/drawing/2014/main" id="{11B500DF-B132-814C-870E-196561FA462C}"/>
              </a:ext>
            </a:extLst>
          </p:cNvPr>
          <p:cNvPicPr>
            <a:picLocks noChangeAspect="1"/>
          </p:cNvPicPr>
          <p:nvPr/>
        </p:nvPicPr>
        <p:blipFill>
          <a:blip r:embed="rId4"/>
          <a:stretch>
            <a:fillRect/>
          </a:stretch>
        </p:blipFill>
        <p:spPr>
          <a:xfrm>
            <a:off x="338339" y="872399"/>
            <a:ext cx="767877" cy="682557"/>
          </a:xfrm>
          <a:prstGeom prst="rect">
            <a:avLst/>
          </a:prstGeom>
        </p:spPr>
      </p:pic>
      <p:pic>
        <p:nvPicPr>
          <p:cNvPr id="12" name="Picture 11">
            <a:extLst>
              <a:ext uri="{FF2B5EF4-FFF2-40B4-BE49-F238E27FC236}">
                <a16:creationId xmlns:a16="http://schemas.microsoft.com/office/drawing/2014/main" id="{67C2B381-1EC4-5540-ABB2-45001FD53BBC}"/>
              </a:ext>
            </a:extLst>
          </p:cNvPr>
          <p:cNvPicPr>
            <a:picLocks noChangeAspect="1"/>
          </p:cNvPicPr>
          <p:nvPr/>
        </p:nvPicPr>
        <p:blipFill>
          <a:blip r:embed="rId5"/>
          <a:stretch>
            <a:fillRect/>
          </a:stretch>
        </p:blipFill>
        <p:spPr>
          <a:xfrm>
            <a:off x="377756" y="6211016"/>
            <a:ext cx="11433243" cy="482415"/>
          </a:xfrm>
          <a:prstGeom prst="rect">
            <a:avLst/>
          </a:prstGeom>
        </p:spPr>
      </p:pic>
      <p:sp>
        <p:nvSpPr>
          <p:cNvPr id="13" name="TextBox 12">
            <a:extLst>
              <a:ext uri="{FF2B5EF4-FFF2-40B4-BE49-F238E27FC236}">
                <a16:creationId xmlns:a16="http://schemas.microsoft.com/office/drawing/2014/main" id="{07B5244F-0EA7-E44F-9602-8A5DEBB27357}"/>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YOUR HEALTH</a:t>
            </a:r>
          </a:p>
        </p:txBody>
      </p:sp>
      <p:sp>
        <p:nvSpPr>
          <p:cNvPr id="8" name="TextBox 7">
            <a:extLst>
              <a:ext uri="{FF2B5EF4-FFF2-40B4-BE49-F238E27FC236}">
                <a16:creationId xmlns:a16="http://schemas.microsoft.com/office/drawing/2014/main" id="{85FB7C05-F851-5E4D-B05B-3C6B9790795D}"/>
              </a:ext>
            </a:extLst>
          </p:cNvPr>
          <p:cNvSpPr txBox="1"/>
          <p:nvPr/>
        </p:nvSpPr>
        <p:spPr>
          <a:xfrm>
            <a:off x="2306679" y="4364422"/>
            <a:ext cx="7575395" cy="1077218"/>
          </a:xfrm>
          <a:prstGeom prst="rect">
            <a:avLst/>
          </a:prstGeom>
          <a:noFill/>
        </p:spPr>
        <p:txBody>
          <a:bodyPr wrap="square" rtlCol="0">
            <a:spAutoFit/>
          </a:bodyPr>
          <a:lstStyle/>
          <a:p>
            <a:pPr algn="ctr"/>
            <a:r>
              <a:rPr lang="en-AU" sz="3200" b="1" dirty="0">
                <a:solidFill>
                  <a:schemeClr val="bg1"/>
                </a:solidFill>
                <a:latin typeface="Avenir Black" panose="02000503020000020003" pitchFamily="2" charset="0"/>
              </a:rPr>
              <a:t>Maintaining a </a:t>
            </a:r>
            <a:r>
              <a:rPr lang="en-AU" sz="3200" b="1" dirty="0">
                <a:solidFill>
                  <a:srgbClr val="46B2D3"/>
                </a:solidFill>
                <a:latin typeface="Avenir Black" panose="02000503020000020003" pitchFamily="2" charset="0"/>
              </a:rPr>
              <a:t>healthy weight    </a:t>
            </a:r>
            <a:br>
              <a:rPr lang="en-AU" sz="3200" b="1" dirty="0">
                <a:solidFill>
                  <a:srgbClr val="46B2D3"/>
                </a:solidFill>
                <a:latin typeface="Avenir Black" panose="02000503020000020003" pitchFamily="2" charset="0"/>
              </a:rPr>
            </a:br>
            <a:r>
              <a:rPr lang="en-AU" sz="3200" b="1" dirty="0">
                <a:solidFill>
                  <a:schemeClr val="bg1"/>
                </a:solidFill>
                <a:latin typeface="Avenir Black" panose="02000503020000020003" pitchFamily="2" charset="0"/>
              </a:rPr>
              <a:t>keeps men’s hearts healthy. </a:t>
            </a:r>
            <a:endParaRPr lang="en-US" sz="3200" b="1" dirty="0">
              <a:solidFill>
                <a:schemeClr val="bg1"/>
              </a:solidFill>
              <a:latin typeface="Avenir Black" panose="02000503020000020003" pitchFamily="2" charset="0"/>
            </a:endParaRPr>
          </a:p>
        </p:txBody>
      </p:sp>
      <p:pic>
        <p:nvPicPr>
          <p:cNvPr id="16" name="Picture 15">
            <a:extLst>
              <a:ext uri="{FF2B5EF4-FFF2-40B4-BE49-F238E27FC236}">
                <a16:creationId xmlns:a16="http://schemas.microsoft.com/office/drawing/2014/main" id="{A22276BF-D7F2-D848-B196-77A1E03A5234}"/>
              </a:ext>
            </a:extLst>
          </p:cNvPr>
          <p:cNvPicPr>
            <a:picLocks noChangeAspect="1"/>
          </p:cNvPicPr>
          <p:nvPr/>
        </p:nvPicPr>
        <p:blipFill>
          <a:blip r:embed="rId6"/>
          <a:stretch>
            <a:fillRect/>
          </a:stretch>
        </p:blipFill>
        <p:spPr>
          <a:xfrm>
            <a:off x="8751272" y="4409026"/>
            <a:ext cx="493090" cy="493090"/>
          </a:xfrm>
          <a:prstGeom prst="rect">
            <a:avLst/>
          </a:prstGeom>
        </p:spPr>
      </p:pic>
    </p:spTree>
    <p:extLst>
      <p:ext uri="{BB962C8B-B14F-4D97-AF65-F5344CB8AC3E}">
        <p14:creationId xmlns:p14="http://schemas.microsoft.com/office/powerpoint/2010/main" val="2915138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415848-4A45-4B4A-96ED-93509B3C1969}"/>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5" y="755236"/>
            <a:ext cx="10254176" cy="939749"/>
          </a:xfrm>
        </p:spPr>
        <p:txBody>
          <a:bodyPr anchor="t">
            <a:normAutofit fontScale="90000"/>
          </a:bodyPr>
          <a:lstStyle/>
          <a:p>
            <a:pPr lvl="0" algn="l">
              <a:lnSpc>
                <a:spcPct val="70000"/>
              </a:lnSpc>
            </a:pPr>
            <a:r>
              <a:rPr lang="en-AU" sz="4000" dirty="0"/>
              <a:t>STAYING MENTALLY HEALTHY PROTECTS AGAINST HEART DISEASE</a:t>
            </a:r>
          </a:p>
        </p:txBody>
      </p:sp>
      <p:pic>
        <p:nvPicPr>
          <p:cNvPr id="11" name="Picture 10">
            <a:extLst>
              <a:ext uri="{FF2B5EF4-FFF2-40B4-BE49-F238E27FC236}">
                <a16:creationId xmlns:a16="http://schemas.microsoft.com/office/drawing/2014/main" id="{11B500DF-B132-814C-870E-196561FA462C}"/>
              </a:ext>
            </a:extLst>
          </p:cNvPr>
          <p:cNvPicPr>
            <a:picLocks noChangeAspect="1"/>
          </p:cNvPicPr>
          <p:nvPr/>
        </p:nvPicPr>
        <p:blipFill>
          <a:blip r:embed="rId4"/>
          <a:stretch>
            <a:fillRect/>
          </a:stretch>
        </p:blipFill>
        <p:spPr>
          <a:xfrm>
            <a:off x="338339" y="872399"/>
            <a:ext cx="767877" cy="682557"/>
          </a:xfrm>
          <a:prstGeom prst="rect">
            <a:avLst/>
          </a:prstGeom>
        </p:spPr>
      </p:pic>
      <p:pic>
        <p:nvPicPr>
          <p:cNvPr id="12" name="Picture 11">
            <a:extLst>
              <a:ext uri="{FF2B5EF4-FFF2-40B4-BE49-F238E27FC236}">
                <a16:creationId xmlns:a16="http://schemas.microsoft.com/office/drawing/2014/main" id="{67C2B381-1EC4-5540-ABB2-45001FD53BBC}"/>
              </a:ext>
            </a:extLst>
          </p:cNvPr>
          <p:cNvPicPr>
            <a:picLocks noChangeAspect="1"/>
          </p:cNvPicPr>
          <p:nvPr/>
        </p:nvPicPr>
        <p:blipFill>
          <a:blip r:embed="rId5"/>
          <a:stretch>
            <a:fillRect/>
          </a:stretch>
        </p:blipFill>
        <p:spPr>
          <a:xfrm>
            <a:off x="377756" y="6211016"/>
            <a:ext cx="11433243" cy="482415"/>
          </a:xfrm>
          <a:prstGeom prst="rect">
            <a:avLst/>
          </a:prstGeom>
        </p:spPr>
      </p:pic>
      <p:sp>
        <p:nvSpPr>
          <p:cNvPr id="13" name="TextBox 12">
            <a:extLst>
              <a:ext uri="{FF2B5EF4-FFF2-40B4-BE49-F238E27FC236}">
                <a16:creationId xmlns:a16="http://schemas.microsoft.com/office/drawing/2014/main" id="{07B5244F-0EA7-E44F-9602-8A5DEBB27357}"/>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YOUR HEALTH</a:t>
            </a:r>
          </a:p>
        </p:txBody>
      </p:sp>
      <p:sp>
        <p:nvSpPr>
          <p:cNvPr id="8" name="TextBox 7">
            <a:extLst>
              <a:ext uri="{FF2B5EF4-FFF2-40B4-BE49-F238E27FC236}">
                <a16:creationId xmlns:a16="http://schemas.microsoft.com/office/drawing/2014/main" id="{85FB7C05-F851-5E4D-B05B-3C6B9790795D}"/>
              </a:ext>
            </a:extLst>
          </p:cNvPr>
          <p:cNvSpPr txBox="1"/>
          <p:nvPr/>
        </p:nvSpPr>
        <p:spPr>
          <a:xfrm>
            <a:off x="1479395" y="4381053"/>
            <a:ext cx="9233210" cy="1077218"/>
          </a:xfrm>
          <a:prstGeom prst="rect">
            <a:avLst/>
          </a:prstGeom>
          <a:noFill/>
        </p:spPr>
        <p:txBody>
          <a:bodyPr wrap="square" rtlCol="0">
            <a:spAutoFit/>
          </a:bodyPr>
          <a:lstStyle/>
          <a:p>
            <a:pPr algn="ctr"/>
            <a:r>
              <a:rPr lang="en-AU" sz="3200" b="1" dirty="0">
                <a:solidFill>
                  <a:schemeClr val="bg1"/>
                </a:solidFill>
                <a:latin typeface="Avenir Black" panose="02000503020000020003" pitchFamily="2" charset="0"/>
              </a:rPr>
              <a:t>Poor </a:t>
            </a:r>
            <a:r>
              <a:rPr lang="en-AU" sz="3200" b="1" dirty="0">
                <a:solidFill>
                  <a:srgbClr val="46B2D3"/>
                </a:solidFill>
                <a:latin typeface="Avenir Black" panose="02000503020000020003" pitchFamily="2" charset="0"/>
              </a:rPr>
              <a:t>mental health     </a:t>
            </a:r>
            <a:r>
              <a:rPr lang="en-AU" sz="3200" b="1" dirty="0">
                <a:solidFill>
                  <a:schemeClr val="bg1"/>
                </a:solidFill>
                <a:latin typeface="Avenir Black" panose="02000503020000020003" pitchFamily="2" charset="0"/>
              </a:rPr>
              <a:t>increases</a:t>
            </a:r>
          </a:p>
          <a:p>
            <a:pPr algn="ctr"/>
            <a:r>
              <a:rPr lang="en-AU" sz="3200" b="1" dirty="0">
                <a:solidFill>
                  <a:schemeClr val="bg1"/>
                </a:solidFill>
                <a:latin typeface="Avenir Black" panose="02000503020000020003" pitchFamily="2" charset="0"/>
              </a:rPr>
              <a:t>your risk of heart disease </a:t>
            </a:r>
          </a:p>
        </p:txBody>
      </p:sp>
      <p:pic>
        <p:nvPicPr>
          <p:cNvPr id="14" name="Picture 13">
            <a:extLst>
              <a:ext uri="{FF2B5EF4-FFF2-40B4-BE49-F238E27FC236}">
                <a16:creationId xmlns:a16="http://schemas.microsoft.com/office/drawing/2014/main" id="{9122938F-5544-AC40-9E3B-0E8CC48424EB}"/>
              </a:ext>
            </a:extLst>
          </p:cNvPr>
          <p:cNvPicPr>
            <a:picLocks noChangeAspect="1"/>
          </p:cNvPicPr>
          <p:nvPr/>
        </p:nvPicPr>
        <p:blipFill>
          <a:blip r:embed="rId6"/>
          <a:stretch>
            <a:fillRect/>
          </a:stretch>
        </p:blipFill>
        <p:spPr>
          <a:xfrm>
            <a:off x="6851147" y="4481635"/>
            <a:ext cx="382272" cy="382272"/>
          </a:xfrm>
          <a:prstGeom prst="rect">
            <a:avLst/>
          </a:prstGeom>
        </p:spPr>
      </p:pic>
    </p:spTree>
    <p:extLst>
      <p:ext uri="{BB962C8B-B14F-4D97-AF65-F5344CB8AC3E}">
        <p14:creationId xmlns:p14="http://schemas.microsoft.com/office/powerpoint/2010/main" val="2848147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E78C4C-CB38-8345-A22B-A9FDD7F317C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5" y="755236"/>
            <a:ext cx="8659551" cy="1207379"/>
          </a:xfrm>
        </p:spPr>
        <p:txBody>
          <a:bodyPr anchor="t">
            <a:normAutofit fontScale="90000"/>
          </a:bodyPr>
          <a:lstStyle/>
          <a:p>
            <a:pPr lvl="0" algn="l">
              <a:lnSpc>
                <a:spcPct val="70000"/>
              </a:lnSpc>
            </a:pPr>
            <a:r>
              <a:rPr lang="en-AU" dirty="0"/>
              <a:t>10 HABITS OF MENTALLY HEALTHY MEN</a:t>
            </a:r>
          </a:p>
        </p:txBody>
      </p:sp>
      <p:pic>
        <p:nvPicPr>
          <p:cNvPr id="11" name="Picture 10">
            <a:extLst>
              <a:ext uri="{FF2B5EF4-FFF2-40B4-BE49-F238E27FC236}">
                <a16:creationId xmlns:a16="http://schemas.microsoft.com/office/drawing/2014/main" id="{11B500DF-B132-814C-870E-196561FA462C}"/>
              </a:ext>
            </a:extLst>
          </p:cNvPr>
          <p:cNvPicPr>
            <a:picLocks noChangeAspect="1"/>
          </p:cNvPicPr>
          <p:nvPr/>
        </p:nvPicPr>
        <p:blipFill>
          <a:blip r:embed="rId4"/>
          <a:stretch>
            <a:fillRect/>
          </a:stretch>
        </p:blipFill>
        <p:spPr>
          <a:xfrm>
            <a:off x="338339" y="872399"/>
            <a:ext cx="767877" cy="682557"/>
          </a:xfrm>
          <a:prstGeom prst="rect">
            <a:avLst/>
          </a:prstGeom>
        </p:spPr>
      </p:pic>
      <p:pic>
        <p:nvPicPr>
          <p:cNvPr id="12" name="Picture 11">
            <a:extLst>
              <a:ext uri="{FF2B5EF4-FFF2-40B4-BE49-F238E27FC236}">
                <a16:creationId xmlns:a16="http://schemas.microsoft.com/office/drawing/2014/main" id="{67C2B381-1EC4-5540-ABB2-45001FD53BBC}"/>
              </a:ext>
            </a:extLst>
          </p:cNvPr>
          <p:cNvPicPr>
            <a:picLocks noChangeAspect="1"/>
          </p:cNvPicPr>
          <p:nvPr/>
        </p:nvPicPr>
        <p:blipFill>
          <a:blip r:embed="rId5"/>
          <a:stretch>
            <a:fillRect/>
          </a:stretch>
        </p:blipFill>
        <p:spPr>
          <a:xfrm>
            <a:off x="377756" y="6211016"/>
            <a:ext cx="11433243" cy="482415"/>
          </a:xfrm>
          <a:prstGeom prst="rect">
            <a:avLst/>
          </a:prstGeom>
        </p:spPr>
      </p:pic>
      <p:sp>
        <p:nvSpPr>
          <p:cNvPr id="13" name="TextBox 12">
            <a:extLst>
              <a:ext uri="{FF2B5EF4-FFF2-40B4-BE49-F238E27FC236}">
                <a16:creationId xmlns:a16="http://schemas.microsoft.com/office/drawing/2014/main" id="{07B5244F-0EA7-E44F-9602-8A5DEBB27357}"/>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YOUR HEALTH</a:t>
            </a:r>
          </a:p>
        </p:txBody>
      </p:sp>
      <p:sp>
        <p:nvSpPr>
          <p:cNvPr id="10" name="Subtitle 4">
            <a:extLst>
              <a:ext uri="{FF2B5EF4-FFF2-40B4-BE49-F238E27FC236}">
                <a16:creationId xmlns:a16="http://schemas.microsoft.com/office/drawing/2014/main" id="{20BC2833-5358-6747-AE1F-BC16460196B8}"/>
              </a:ext>
            </a:extLst>
          </p:cNvPr>
          <p:cNvSpPr>
            <a:spLocks noGrp="1"/>
          </p:cNvSpPr>
          <p:nvPr>
            <p:ph type="subTitle" idx="1"/>
          </p:nvPr>
        </p:nvSpPr>
        <p:spPr>
          <a:xfrm>
            <a:off x="2239254" y="2664679"/>
            <a:ext cx="1649828" cy="473507"/>
          </a:xfrm>
        </p:spPr>
        <p:txBody>
          <a:bodyPr>
            <a:noAutofit/>
          </a:bodyPr>
          <a:lstStyle/>
          <a:p>
            <a:r>
              <a:rPr lang="en-AU" b="0" dirty="0">
                <a:latin typeface="Avenir Medium" panose="02000503020000020003" pitchFamily="2" charset="0"/>
              </a:rPr>
              <a:t>Healthy</a:t>
            </a:r>
          </a:p>
        </p:txBody>
      </p:sp>
      <p:sp>
        <p:nvSpPr>
          <p:cNvPr id="14" name="Subtitle 4">
            <a:extLst>
              <a:ext uri="{FF2B5EF4-FFF2-40B4-BE49-F238E27FC236}">
                <a16:creationId xmlns:a16="http://schemas.microsoft.com/office/drawing/2014/main" id="{3B67874C-3BD2-A942-8E5E-82D1D2855CF4}"/>
              </a:ext>
            </a:extLst>
          </p:cNvPr>
          <p:cNvSpPr txBox="1">
            <a:spLocks/>
          </p:cNvSpPr>
          <p:nvPr/>
        </p:nvSpPr>
        <p:spPr>
          <a:xfrm>
            <a:off x="5205478" y="2664679"/>
            <a:ext cx="1649828"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Active</a:t>
            </a:r>
          </a:p>
        </p:txBody>
      </p:sp>
      <p:sp>
        <p:nvSpPr>
          <p:cNvPr id="15" name="Subtitle 4">
            <a:extLst>
              <a:ext uri="{FF2B5EF4-FFF2-40B4-BE49-F238E27FC236}">
                <a16:creationId xmlns:a16="http://schemas.microsoft.com/office/drawing/2014/main" id="{8D333261-E342-F048-8D1F-65A610EF60B1}"/>
              </a:ext>
            </a:extLst>
          </p:cNvPr>
          <p:cNvSpPr txBox="1">
            <a:spLocks/>
          </p:cNvSpPr>
          <p:nvPr/>
        </p:nvSpPr>
        <p:spPr>
          <a:xfrm>
            <a:off x="8171701" y="2664679"/>
            <a:ext cx="1819791"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Connected</a:t>
            </a:r>
          </a:p>
        </p:txBody>
      </p:sp>
      <p:sp>
        <p:nvSpPr>
          <p:cNvPr id="16" name="Subtitle 4">
            <a:extLst>
              <a:ext uri="{FF2B5EF4-FFF2-40B4-BE49-F238E27FC236}">
                <a16:creationId xmlns:a16="http://schemas.microsoft.com/office/drawing/2014/main" id="{186A9E53-C16C-0546-8D7C-FDA5B03CC8D3}"/>
              </a:ext>
            </a:extLst>
          </p:cNvPr>
          <p:cNvSpPr txBox="1">
            <a:spLocks/>
          </p:cNvSpPr>
          <p:nvPr/>
        </p:nvSpPr>
        <p:spPr>
          <a:xfrm>
            <a:off x="2239254" y="4924429"/>
            <a:ext cx="1649828"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Happy</a:t>
            </a:r>
          </a:p>
        </p:txBody>
      </p:sp>
      <p:sp>
        <p:nvSpPr>
          <p:cNvPr id="17" name="Subtitle 4">
            <a:extLst>
              <a:ext uri="{FF2B5EF4-FFF2-40B4-BE49-F238E27FC236}">
                <a16:creationId xmlns:a16="http://schemas.microsoft.com/office/drawing/2014/main" id="{1F5DE259-A364-6241-B317-CB085D405A8F}"/>
              </a:ext>
            </a:extLst>
          </p:cNvPr>
          <p:cNvSpPr txBox="1">
            <a:spLocks/>
          </p:cNvSpPr>
          <p:nvPr/>
        </p:nvSpPr>
        <p:spPr>
          <a:xfrm>
            <a:off x="5205478" y="4924429"/>
            <a:ext cx="1649828"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Helpful</a:t>
            </a:r>
          </a:p>
        </p:txBody>
      </p:sp>
      <p:sp>
        <p:nvSpPr>
          <p:cNvPr id="18" name="Subtitle 4">
            <a:extLst>
              <a:ext uri="{FF2B5EF4-FFF2-40B4-BE49-F238E27FC236}">
                <a16:creationId xmlns:a16="http://schemas.microsoft.com/office/drawing/2014/main" id="{EDA92F96-F2DE-6B4A-BFCD-FA790CA5D2A2}"/>
              </a:ext>
            </a:extLst>
          </p:cNvPr>
          <p:cNvSpPr txBox="1">
            <a:spLocks/>
          </p:cNvSpPr>
          <p:nvPr/>
        </p:nvSpPr>
        <p:spPr>
          <a:xfrm>
            <a:off x="8171701" y="4924429"/>
            <a:ext cx="1819791"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Challenged</a:t>
            </a:r>
          </a:p>
        </p:txBody>
      </p:sp>
      <p:sp>
        <p:nvSpPr>
          <p:cNvPr id="19" name="Subtitle 4">
            <a:extLst>
              <a:ext uri="{FF2B5EF4-FFF2-40B4-BE49-F238E27FC236}">
                <a16:creationId xmlns:a16="http://schemas.microsoft.com/office/drawing/2014/main" id="{2E83FA95-FBB5-3B43-8B5D-4FF9E2F4D646}"/>
              </a:ext>
            </a:extLst>
          </p:cNvPr>
          <p:cNvSpPr txBox="1">
            <a:spLocks/>
          </p:cNvSpPr>
          <p:nvPr/>
        </p:nvSpPr>
        <p:spPr>
          <a:xfrm>
            <a:off x="722277" y="3773585"/>
            <a:ext cx="1649828"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Outdoors</a:t>
            </a:r>
          </a:p>
        </p:txBody>
      </p:sp>
      <p:sp>
        <p:nvSpPr>
          <p:cNvPr id="20" name="Subtitle 4">
            <a:extLst>
              <a:ext uri="{FF2B5EF4-FFF2-40B4-BE49-F238E27FC236}">
                <a16:creationId xmlns:a16="http://schemas.microsoft.com/office/drawing/2014/main" id="{D3E06556-41D1-A940-B545-17406620225E}"/>
              </a:ext>
            </a:extLst>
          </p:cNvPr>
          <p:cNvSpPr txBox="1">
            <a:spLocks/>
          </p:cNvSpPr>
          <p:nvPr/>
        </p:nvSpPr>
        <p:spPr>
          <a:xfrm>
            <a:off x="3688501" y="3773585"/>
            <a:ext cx="1649828"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Strong</a:t>
            </a:r>
          </a:p>
        </p:txBody>
      </p:sp>
      <p:sp>
        <p:nvSpPr>
          <p:cNvPr id="21" name="Subtitle 4">
            <a:extLst>
              <a:ext uri="{FF2B5EF4-FFF2-40B4-BE49-F238E27FC236}">
                <a16:creationId xmlns:a16="http://schemas.microsoft.com/office/drawing/2014/main" id="{C33106B9-DE26-7E40-82A4-8AA56256D1F5}"/>
              </a:ext>
            </a:extLst>
          </p:cNvPr>
          <p:cNvSpPr txBox="1">
            <a:spLocks/>
          </p:cNvSpPr>
          <p:nvPr/>
        </p:nvSpPr>
        <p:spPr>
          <a:xfrm>
            <a:off x="6654724" y="3773585"/>
            <a:ext cx="1819791"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Resilient</a:t>
            </a:r>
          </a:p>
        </p:txBody>
      </p:sp>
      <p:sp>
        <p:nvSpPr>
          <p:cNvPr id="25" name="Subtitle 4">
            <a:extLst>
              <a:ext uri="{FF2B5EF4-FFF2-40B4-BE49-F238E27FC236}">
                <a16:creationId xmlns:a16="http://schemas.microsoft.com/office/drawing/2014/main" id="{79C2620E-534E-1B4B-8FFB-9831620F09BA}"/>
              </a:ext>
            </a:extLst>
          </p:cNvPr>
          <p:cNvSpPr txBox="1">
            <a:spLocks/>
          </p:cNvSpPr>
          <p:nvPr/>
        </p:nvSpPr>
        <p:spPr>
          <a:xfrm>
            <a:off x="9790910" y="3773585"/>
            <a:ext cx="1819791" cy="4735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b="0" dirty="0">
                <a:latin typeface="Avenir Medium" panose="02000503020000020003" pitchFamily="2" charset="0"/>
              </a:rPr>
              <a:t>Supported</a:t>
            </a:r>
          </a:p>
        </p:txBody>
      </p:sp>
    </p:spTree>
    <p:extLst>
      <p:ext uri="{BB962C8B-B14F-4D97-AF65-F5344CB8AC3E}">
        <p14:creationId xmlns:p14="http://schemas.microsoft.com/office/powerpoint/2010/main" val="2640804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A03E75-5A69-EF41-9ECE-597341306C45}"/>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2862816"/>
            <a:ext cx="8304178" cy="654199"/>
          </a:xfrm>
        </p:spPr>
        <p:txBody>
          <a:bodyPr anchor="t">
            <a:normAutofit fontScale="90000"/>
          </a:bodyPr>
          <a:lstStyle/>
          <a:p>
            <a:pPr algn="l"/>
            <a:r>
              <a:rPr lang="en-US" sz="4800" b="1" dirty="0">
                <a:solidFill>
                  <a:srgbClr val="46B2D3"/>
                </a:solidFill>
                <a:latin typeface="Avenir Black" panose="02000503020000020003" pitchFamily="2" charset="0"/>
              </a:rPr>
              <a:t>KNOW YOUR MAN FACTS</a:t>
            </a:r>
          </a:p>
        </p:txBody>
      </p:sp>
      <p:sp>
        <p:nvSpPr>
          <p:cNvPr id="11" name="Subtitle 4">
            <a:extLst>
              <a:ext uri="{FF2B5EF4-FFF2-40B4-BE49-F238E27FC236}">
                <a16:creationId xmlns:a16="http://schemas.microsoft.com/office/drawing/2014/main" id="{4C392ECE-1BBD-154A-BD25-2EA82F3C6414}"/>
              </a:ext>
            </a:extLst>
          </p:cNvPr>
          <p:cNvSpPr>
            <a:spLocks noGrp="1"/>
          </p:cNvSpPr>
          <p:nvPr>
            <p:ph type="subTitle" idx="1"/>
          </p:nvPr>
        </p:nvSpPr>
        <p:spPr>
          <a:xfrm>
            <a:off x="1206432" y="3373082"/>
            <a:ext cx="8767864" cy="1193698"/>
          </a:xfrm>
        </p:spPr>
        <p:txBody>
          <a:bodyPr/>
          <a:lstStyle/>
          <a:p>
            <a:pPr algn="l"/>
            <a:r>
              <a:rPr lang="en-US" b="1" dirty="0">
                <a:solidFill>
                  <a:schemeClr val="bg1"/>
                </a:solidFill>
                <a:latin typeface="Avenir Black" panose="02000503020000020003" pitchFamily="2" charset="0"/>
              </a:rPr>
              <a:t>TAKING ACTION TO BEAT HEART DISEASE</a:t>
            </a:r>
          </a:p>
        </p:txBody>
      </p:sp>
      <p:pic>
        <p:nvPicPr>
          <p:cNvPr id="5" name="Picture 4">
            <a:extLst>
              <a:ext uri="{FF2B5EF4-FFF2-40B4-BE49-F238E27FC236}">
                <a16:creationId xmlns:a16="http://schemas.microsoft.com/office/drawing/2014/main" id="{6B656E58-C135-464E-AF7D-08924D62E4B9}"/>
              </a:ext>
            </a:extLst>
          </p:cNvPr>
          <p:cNvPicPr>
            <a:picLocks noChangeAspect="1"/>
          </p:cNvPicPr>
          <p:nvPr/>
        </p:nvPicPr>
        <p:blipFill>
          <a:blip r:embed="rId4"/>
          <a:stretch>
            <a:fillRect/>
          </a:stretch>
        </p:blipFill>
        <p:spPr>
          <a:xfrm>
            <a:off x="377756" y="2907415"/>
            <a:ext cx="738317" cy="738317"/>
          </a:xfrm>
          <a:prstGeom prst="rect">
            <a:avLst/>
          </a:prstGeom>
        </p:spPr>
      </p:pic>
      <p:pic>
        <p:nvPicPr>
          <p:cNvPr id="8" name="Picture 7">
            <a:extLst>
              <a:ext uri="{FF2B5EF4-FFF2-40B4-BE49-F238E27FC236}">
                <a16:creationId xmlns:a16="http://schemas.microsoft.com/office/drawing/2014/main" id="{61C18601-AD37-FA4C-8F67-D2E0D7BD5B23}"/>
              </a:ext>
            </a:extLst>
          </p:cNvPr>
          <p:cNvPicPr>
            <a:picLocks noChangeAspect="1"/>
          </p:cNvPicPr>
          <p:nvPr/>
        </p:nvPicPr>
        <p:blipFill>
          <a:blip r:embed="rId5"/>
          <a:stretch>
            <a:fillRect/>
          </a:stretch>
        </p:blipFill>
        <p:spPr>
          <a:xfrm>
            <a:off x="377755" y="6211016"/>
            <a:ext cx="11433243" cy="482415"/>
          </a:xfrm>
          <a:prstGeom prst="rect">
            <a:avLst/>
          </a:prstGeom>
        </p:spPr>
      </p:pic>
      <p:sp>
        <p:nvSpPr>
          <p:cNvPr id="9" name="TextBox 8">
            <a:extLst>
              <a:ext uri="{FF2B5EF4-FFF2-40B4-BE49-F238E27FC236}">
                <a16:creationId xmlns:a16="http://schemas.microsoft.com/office/drawing/2014/main" id="{232951EC-6ECF-1643-9830-8E87F2B07F21}"/>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TAKING ACTION</a:t>
            </a:r>
          </a:p>
        </p:txBody>
      </p:sp>
    </p:spTree>
    <p:extLst>
      <p:ext uri="{BB962C8B-B14F-4D97-AF65-F5344CB8AC3E}">
        <p14:creationId xmlns:p14="http://schemas.microsoft.com/office/powerpoint/2010/main" val="2382809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F1C370-1DD7-EE48-AB96-B97549583516}"/>
              </a:ext>
            </a:extLst>
          </p:cNvPr>
          <p:cNvPicPr>
            <a:picLocks noChangeAspect="1"/>
          </p:cNvPicPr>
          <p:nvPr/>
        </p:nvPicPr>
        <p:blipFill>
          <a:blip r:embed="rId3"/>
          <a:stretch>
            <a:fillRect/>
          </a:stretch>
        </p:blipFill>
        <p:spPr>
          <a:xfrm>
            <a:off x="377756" y="858697"/>
            <a:ext cx="738317" cy="738317"/>
          </a:xfrm>
          <a:prstGeom prst="rect">
            <a:avLst/>
          </a:prstGeom>
        </p:spPr>
      </p:pic>
      <p:sp>
        <p:nvSpPr>
          <p:cNvPr id="10" name="Title 1">
            <a:extLst>
              <a:ext uri="{FF2B5EF4-FFF2-40B4-BE49-F238E27FC236}">
                <a16:creationId xmlns:a16="http://schemas.microsoft.com/office/drawing/2014/main" id="{47FF06E5-DF6C-E54C-94F1-75E0AA4E2E49}"/>
              </a:ext>
            </a:extLst>
          </p:cNvPr>
          <p:cNvSpPr txBox="1">
            <a:spLocks/>
          </p:cNvSpPr>
          <p:nvPr/>
        </p:nvSpPr>
        <p:spPr>
          <a:xfrm>
            <a:off x="1186976" y="778096"/>
            <a:ext cx="8304178" cy="654199"/>
          </a:xfrm>
          <a:prstGeom prst="rect">
            <a:avLst/>
          </a:prstGeom>
        </p:spPr>
        <p:txBody>
          <a:bodyPr vert="horz" lIns="91440" tIns="45720" rIns="91440" bIns="45720" rtlCol="0" anchor="t">
            <a:normAutofit fontScale="90000" lnSpcReduction="10000"/>
          </a:bodyPr>
          <a:lstStyle>
            <a:lvl1pPr algn="ctr" defTabSz="914400" rtl="0" eaLnBrk="1" latinLnBrk="0" hangingPunct="1">
              <a:lnSpc>
                <a:spcPct val="90000"/>
              </a:lnSpc>
              <a:spcBef>
                <a:spcPct val="0"/>
              </a:spcBef>
              <a:buNone/>
              <a:defRPr sz="6000" b="1" i="0" kern="1200">
                <a:solidFill>
                  <a:srgbClr val="46B2D3"/>
                </a:solidFill>
                <a:latin typeface="Avenir Black" panose="02000503020000020003" pitchFamily="2" charset="0"/>
                <a:ea typeface="+mj-ea"/>
                <a:cs typeface="+mj-cs"/>
              </a:defRPr>
            </a:lvl1pPr>
          </a:lstStyle>
          <a:p>
            <a:pPr algn="l"/>
            <a:r>
              <a:rPr lang="en-US" sz="4800" dirty="0"/>
              <a:t>HEART QUIZ 4</a:t>
            </a:r>
          </a:p>
        </p:txBody>
      </p:sp>
      <p:sp>
        <p:nvSpPr>
          <p:cNvPr id="15" name="Subtitle 4">
            <a:extLst>
              <a:ext uri="{FF2B5EF4-FFF2-40B4-BE49-F238E27FC236}">
                <a16:creationId xmlns:a16="http://schemas.microsoft.com/office/drawing/2014/main" id="{905DE081-65E3-7441-9029-987750B0F92A}"/>
              </a:ext>
            </a:extLst>
          </p:cNvPr>
          <p:cNvSpPr txBox="1">
            <a:spLocks/>
          </p:cNvSpPr>
          <p:nvPr/>
        </p:nvSpPr>
        <p:spPr>
          <a:xfrm>
            <a:off x="1206432" y="1298955"/>
            <a:ext cx="8767864" cy="40310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t>What 4 numbers could save your life? </a:t>
            </a:r>
          </a:p>
        </p:txBody>
      </p:sp>
      <p:pic>
        <p:nvPicPr>
          <p:cNvPr id="16" name="Picture 15">
            <a:extLst>
              <a:ext uri="{FF2B5EF4-FFF2-40B4-BE49-F238E27FC236}">
                <a16:creationId xmlns:a16="http://schemas.microsoft.com/office/drawing/2014/main" id="{D7DE615A-2CE8-064D-913B-EF06E65BC809}"/>
              </a:ext>
            </a:extLst>
          </p:cNvPr>
          <p:cNvPicPr>
            <a:picLocks noChangeAspect="1"/>
          </p:cNvPicPr>
          <p:nvPr/>
        </p:nvPicPr>
        <p:blipFill>
          <a:blip r:embed="rId4"/>
          <a:stretch>
            <a:fillRect/>
          </a:stretch>
        </p:blipFill>
        <p:spPr>
          <a:xfrm>
            <a:off x="377755" y="6211016"/>
            <a:ext cx="11433243" cy="482415"/>
          </a:xfrm>
          <a:prstGeom prst="rect">
            <a:avLst/>
          </a:prstGeom>
        </p:spPr>
      </p:pic>
      <p:sp>
        <p:nvSpPr>
          <p:cNvPr id="17" name="TextBox 16">
            <a:extLst>
              <a:ext uri="{FF2B5EF4-FFF2-40B4-BE49-F238E27FC236}">
                <a16:creationId xmlns:a16="http://schemas.microsoft.com/office/drawing/2014/main" id="{D598FD26-8FEF-0640-845B-C80CFC061B17}"/>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TAKING ACTION</a:t>
            </a:r>
          </a:p>
        </p:txBody>
      </p:sp>
      <p:sp>
        <p:nvSpPr>
          <p:cNvPr id="18" name="Subtitle 4">
            <a:extLst>
              <a:ext uri="{FF2B5EF4-FFF2-40B4-BE49-F238E27FC236}">
                <a16:creationId xmlns:a16="http://schemas.microsoft.com/office/drawing/2014/main" id="{BB8F4F3C-2542-1F45-B03E-8E14C309ADB5}"/>
              </a:ext>
            </a:extLst>
          </p:cNvPr>
          <p:cNvSpPr txBox="1">
            <a:spLocks/>
          </p:cNvSpPr>
          <p:nvPr/>
        </p:nvSpPr>
        <p:spPr>
          <a:xfrm>
            <a:off x="1316396" y="2615381"/>
            <a:ext cx="9299565" cy="23357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200000"/>
              </a:lnSpc>
            </a:pPr>
            <a:r>
              <a:rPr lang="en-AU" b="0" dirty="0">
                <a:latin typeface="Avenir Medium" panose="02000503020000020003" pitchFamily="2" charset="0"/>
              </a:rPr>
              <a:t>Pulse?     Blood pressure?     Waist size?     Height?     Weight?    Body Mass Index?     Hormone levels?     Cholesterol? </a:t>
            </a:r>
            <a:br>
              <a:rPr lang="en-AU" b="0" dirty="0">
                <a:latin typeface="Avenir Medium" panose="02000503020000020003" pitchFamily="2" charset="0"/>
              </a:rPr>
            </a:br>
            <a:r>
              <a:rPr lang="en-AU" b="0" dirty="0">
                <a:latin typeface="Avenir Medium" panose="02000503020000020003" pitchFamily="2" charset="0"/>
              </a:rPr>
              <a:t>Push up record?     Blood sugar?     Lung capacity? </a:t>
            </a:r>
          </a:p>
        </p:txBody>
      </p:sp>
    </p:spTree>
    <p:extLst>
      <p:ext uri="{BB962C8B-B14F-4D97-AF65-F5344CB8AC3E}">
        <p14:creationId xmlns:p14="http://schemas.microsoft.com/office/powerpoint/2010/main" val="38743160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8327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225FA6-3473-F64D-9125-2B6BDEACC7BE}"/>
              </a:ext>
            </a:extLst>
          </p:cNvPr>
          <p:cNvPicPr>
            <a:picLocks noChangeAspect="1"/>
          </p:cNvPicPr>
          <p:nvPr/>
        </p:nvPicPr>
        <p:blipFill>
          <a:blip r:embed="rId3"/>
          <a:stretch>
            <a:fillRect/>
          </a:stretch>
        </p:blipFill>
        <p:spPr>
          <a:xfrm>
            <a:off x="381000" y="6209957"/>
            <a:ext cx="11430000" cy="479446"/>
          </a:xfrm>
          <a:prstGeom prst="rect">
            <a:avLst/>
          </a:prstGeom>
        </p:spPr>
      </p:pic>
      <p:sp>
        <p:nvSpPr>
          <p:cNvPr id="7" name="TextBox 6">
            <a:extLst>
              <a:ext uri="{FF2B5EF4-FFF2-40B4-BE49-F238E27FC236}">
                <a16:creationId xmlns:a16="http://schemas.microsoft.com/office/drawing/2014/main" id="{EC465FF0-3D50-9A40-9672-4E4BBE62BF5F}"/>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  MEN’S HEART HEALTH - KEY FACTS</a:t>
            </a:r>
          </a:p>
        </p:txBody>
      </p:sp>
      <p:pic>
        <p:nvPicPr>
          <p:cNvPr id="6" name="Picture 5">
            <a:extLst>
              <a:ext uri="{FF2B5EF4-FFF2-40B4-BE49-F238E27FC236}">
                <a16:creationId xmlns:a16="http://schemas.microsoft.com/office/drawing/2014/main" id="{7EB07C9C-ED7A-3E47-B822-1D84F2F23003}"/>
              </a:ext>
            </a:extLst>
          </p:cNvPr>
          <p:cNvPicPr>
            <a:picLocks noChangeAspect="1"/>
          </p:cNvPicPr>
          <p:nvPr/>
        </p:nvPicPr>
        <p:blipFill>
          <a:blip r:embed="rId4"/>
          <a:stretch>
            <a:fillRect/>
          </a:stretch>
        </p:blipFill>
        <p:spPr>
          <a:xfrm>
            <a:off x="2215084" y="1186774"/>
            <a:ext cx="650602" cy="600556"/>
          </a:xfrm>
          <a:prstGeom prst="rect">
            <a:avLst/>
          </a:prstGeom>
        </p:spPr>
      </p:pic>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2980597" y="1186774"/>
            <a:ext cx="6965913" cy="831598"/>
          </a:xfrm>
        </p:spPr>
        <p:txBody>
          <a:bodyPr anchor="t">
            <a:normAutofit/>
          </a:bodyPr>
          <a:lstStyle/>
          <a:p>
            <a:pPr algn="l"/>
            <a:r>
              <a:rPr lang="en-US" sz="4800" b="1" dirty="0">
                <a:solidFill>
                  <a:srgbClr val="46B2D3"/>
                </a:solidFill>
                <a:latin typeface="Avenir Black" panose="02000503020000020003" pitchFamily="2" charset="0"/>
              </a:rPr>
              <a:t>MEN’S HEART HEALTH</a:t>
            </a:r>
          </a:p>
        </p:txBody>
      </p:sp>
      <p:pic>
        <p:nvPicPr>
          <p:cNvPr id="9" name="Picture 8">
            <a:extLst>
              <a:ext uri="{FF2B5EF4-FFF2-40B4-BE49-F238E27FC236}">
                <a16:creationId xmlns:a16="http://schemas.microsoft.com/office/drawing/2014/main" id="{9B6F889B-2B3F-7845-B49B-23565AA5EF24}"/>
              </a:ext>
            </a:extLst>
          </p:cNvPr>
          <p:cNvPicPr>
            <a:picLocks noChangeAspect="1"/>
          </p:cNvPicPr>
          <p:nvPr/>
        </p:nvPicPr>
        <p:blipFill>
          <a:blip r:embed="rId5"/>
          <a:stretch>
            <a:fillRect/>
          </a:stretch>
        </p:blipFill>
        <p:spPr>
          <a:xfrm>
            <a:off x="1707994" y="2938720"/>
            <a:ext cx="682557" cy="682557"/>
          </a:xfrm>
          <a:prstGeom prst="rect">
            <a:avLst/>
          </a:prstGeom>
        </p:spPr>
      </p:pic>
      <p:pic>
        <p:nvPicPr>
          <p:cNvPr id="10" name="Picture 9">
            <a:extLst>
              <a:ext uri="{FF2B5EF4-FFF2-40B4-BE49-F238E27FC236}">
                <a16:creationId xmlns:a16="http://schemas.microsoft.com/office/drawing/2014/main" id="{D0C8013B-88DF-BD4B-9D8A-84E5309D9CD7}"/>
              </a:ext>
            </a:extLst>
          </p:cNvPr>
          <p:cNvPicPr>
            <a:picLocks noChangeAspect="1"/>
          </p:cNvPicPr>
          <p:nvPr/>
        </p:nvPicPr>
        <p:blipFill>
          <a:blip r:embed="rId6"/>
          <a:stretch>
            <a:fillRect/>
          </a:stretch>
        </p:blipFill>
        <p:spPr>
          <a:xfrm>
            <a:off x="4314136" y="2944218"/>
            <a:ext cx="767877" cy="682557"/>
          </a:xfrm>
          <a:prstGeom prst="rect">
            <a:avLst/>
          </a:prstGeom>
        </p:spPr>
      </p:pic>
      <p:pic>
        <p:nvPicPr>
          <p:cNvPr id="11" name="Picture 10">
            <a:extLst>
              <a:ext uri="{FF2B5EF4-FFF2-40B4-BE49-F238E27FC236}">
                <a16:creationId xmlns:a16="http://schemas.microsoft.com/office/drawing/2014/main" id="{30A1839D-A494-AE44-AD18-AE198761BBE9}"/>
              </a:ext>
            </a:extLst>
          </p:cNvPr>
          <p:cNvPicPr>
            <a:picLocks noChangeAspect="1"/>
          </p:cNvPicPr>
          <p:nvPr/>
        </p:nvPicPr>
        <p:blipFill>
          <a:blip r:embed="rId7"/>
          <a:stretch>
            <a:fillRect/>
          </a:stretch>
        </p:blipFill>
        <p:spPr>
          <a:xfrm>
            <a:off x="7005598" y="2888458"/>
            <a:ext cx="738317" cy="738317"/>
          </a:xfrm>
          <a:prstGeom prst="rect">
            <a:avLst/>
          </a:prstGeom>
        </p:spPr>
      </p:pic>
      <p:pic>
        <p:nvPicPr>
          <p:cNvPr id="12" name="Picture 11">
            <a:extLst>
              <a:ext uri="{FF2B5EF4-FFF2-40B4-BE49-F238E27FC236}">
                <a16:creationId xmlns:a16="http://schemas.microsoft.com/office/drawing/2014/main" id="{DC862996-3D72-B34A-A4D9-6F84019C728C}"/>
              </a:ext>
            </a:extLst>
          </p:cNvPr>
          <p:cNvPicPr>
            <a:picLocks noChangeAspect="1"/>
          </p:cNvPicPr>
          <p:nvPr/>
        </p:nvPicPr>
        <p:blipFill>
          <a:blip r:embed="rId8"/>
          <a:stretch>
            <a:fillRect/>
          </a:stretch>
        </p:blipFill>
        <p:spPr>
          <a:xfrm>
            <a:off x="9667500" y="2893878"/>
            <a:ext cx="572403" cy="738317"/>
          </a:xfrm>
          <a:prstGeom prst="rect">
            <a:avLst/>
          </a:prstGeom>
        </p:spPr>
      </p:pic>
      <p:sp>
        <p:nvSpPr>
          <p:cNvPr id="13" name="Rectangle 12">
            <a:extLst>
              <a:ext uri="{FF2B5EF4-FFF2-40B4-BE49-F238E27FC236}">
                <a16:creationId xmlns:a16="http://schemas.microsoft.com/office/drawing/2014/main" id="{CFBEDA26-5C85-D64F-B79E-B2854C4527D1}"/>
              </a:ext>
            </a:extLst>
          </p:cNvPr>
          <p:cNvSpPr/>
          <p:nvPr/>
        </p:nvSpPr>
        <p:spPr>
          <a:xfrm>
            <a:off x="1107192" y="2573860"/>
            <a:ext cx="1873405" cy="2430965"/>
          </a:xfrm>
          <a:prstGeom prst="rect">
            <a:avLst/>
          </a:prstGeom>
          <a:noFill/>
          <a:ln w="63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FC09807-7728-6A41-912A-D8CE418DE4C7}"/>
              </a:ext>
            </a:extLst>
          </p:cNvPr>
          <p:cNvSpPr txBox="1"/>
          <p:nvPr/>
        </p:nvSpPr>
        <p:spPr>
          <a:xfrm>
            <a:off x="1360449" y="3836020"/>
            <a:ext cx="1405253" cy="830997"/>
          </a:xfrm>
          <a:prstGeom prst="rect">
            <a:avLst/>
          </a:prstGeom>
          <a:noFill/>
        </p:spPr>
        <p:txBody>
          <a:bodyPr wrap="square" rtlCol="0">
            <a:spAutoFit/>
          </a:bodyPr>
          <a:lstStyle/>
          <a:p>
            <a:pPr algn="ctr"/>
            <a:r>
              <a:rPr lang="en-US" sz="2400" dirty="0">
                <a:solidFill>
                  <a:schemeClr val="bg1"/>
                </a:solidFill>
                <a:latin typeface="Avenir Medium" panose="02000503020000020003" pitchFamily="2" charset="0"/>
              </a:rPr>
              <a:t>Key</a:t>
            </a:r>
          </a:p>
          <a:p>
            <a:pPr algn="ctr"/>
            <a:r>
              <a:rPr lang="en-US" sz="2400" dirty="0">
                <a:solidFill>
                  <a:schemeClr val="bg1"/>
                </a:solidFill>
                <a:latin typeface="Avenir Medium" panose="02000503020000020003" pitchFamily="2" charset="0"/>
              </a:rPr>
              <a:t>facts</a:t>
            </a:r>
          </a:p>
        </p:txBody>
      </p:sp>
      <p:sp>
        <p:nvSpPr>
          <p:cNvPr id="15" name="Rectangle 14">
            <a:extLst>
              <a:ext uri="{FF2B5EF4-FFF2-40B4-BE49-F238E27FC236}">
                <a16:creationId xmlns:a16="http://schemas.microsoft.com/office/drawing/2014/main" id="{72A00384-D71C-DD49-ACE4-959167AEA729}"/>
              </a:ext>
            </a:extLst>
          </p:cNvPr>
          <p:cNvSpPr/>
          <p:nvPr/>
        </p:nvSpPr>
        <p:spPr>
          <a:xfrm>
            <a:off x="3752584" y="2573860"/>
            <a:ext cx="1873405" cy="2430965"/>
          </a:xfrm>
          <a:prstGeom prst="rect">
            <a:avLst/>
          </a:prstGeom>
          <a:noFill/>
          <a:ln w="63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5EF1199-5C98-B44C-8E71-3FA997D94EE3}"/>
              </a:ext>
            </a:extLst>
          </p:cNvPr>
          <p:cNvSpPr txBox="1"/>
          <p:nvPr/>
        </p:nvSpPr>
        <p:spPr>
          <a:xfrm>
            <a:off x="4005841" y="3836020"/>
            <a:ext cx="1405253" cy="830997"/>
          </a:xfrm>
          <a:prstGeom prst="rect">
            <a:avLst/>
          </a:prstGeom>
          <a:noFill/>
        </p:spPr>
        <p:txBody>
          <a:bodyPr wrap="square" rtlCol="0">
            <a:spAutoFit/>
          </a:bodyPr>
          <a:lstStyle/>
          <a:p>
            <a:pPr algn="ctr"/>
            <a:r>
              <a:rPr lang="en-US" sz="2400" dirty="0">
                <a:solidFill>
                  <a:schemeClr val="bg1"/>
                </a:solidFill>
                <a:latin typeface="Avenir Medium" panose="02000503020000020003" pitchFamily="2" charset="0"/>
              </a:rPr>
              <a:t>Your</a:t>
            </a:r>
          </a:p>
          <a:p>
            <a:pPr algn="ctr"/>
            <a:r>
              <a:rPr lang="en-US" sz="2400" dirty="0">
                <a:solidFill>
                  <a:schemeClr val="bg1"/>
                </a:solidFill>
                <a:latin typeface="Avenir Medium" panose="02000503020000020003" pitchFamily="2" charset="0"/>
              </a:rPr>
              <a:t>health</a:t>
            </a:r>
          </a:p>
        </p:txBody>
      </p:sp>
      <p:sp>
        <p:nvSpPr>
          <p:cNvPr id="17" name="Rectangle 16">
            <a:extLst>
              <a:ext uri="{FF2B5EF4-FFF2-40B4-BE49-F238E27FC236}">
                <a16:creationId xmlns:a16="http://schemas.microsoft.com/office/drawing/2014/main" id="{4CF26D6A-8557-6642-BB6F-3EE21795B2C6}"/>
              </a:ext>
            </a:extLst>
          </p:cNvPr>
          <p:cNvSpPr/>
          <p:nvPr/>
        </p:nvSpPr>
        <p:spPr>
          <a:xfrm>
            <a:off x="6432062" y="2573860"/>
            <a:ext cx="1873405" cy="2430965"/>
          </a:xfrm>
          <a:prstGeom prst="rect">
            <a:avLst/>
          </a:prstGeom>
          <a:noFill/>
          <a:ln w="63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21E83F3-0B91-CE44-92F5-2CCA14EED4F4}"/>
              </a:ext>
            </a:extLst>
          </p:cNvPr>
          <p:cNvSpPr txBox="1"/>
          <p:nvPr/>
        </p:nvSpPr>
        <p:spPr>
          <a:xfrm>
            <a:off x="6685319" y="3836020"/>
            <a:ext cx="1405253" cy="830997"/>
          </a:xfrm>
          <a:prstGeom prst="rect">
            <a:avLst/>
          </a:prstGeom>
          <a:noFill/>
        </p:spPr>
        <p:txBody>
          <a:bodyPr wrap="square" rtlCol="0">
            <a:spAutoFit/>
          </a:bodyPr>
          <a:lstStyle/>
          <a:p>
            <a:pPr algn="ctr"/>
            <a:r>
              <a:rPr lang="en-US" sz="2400" dirty="0">
                <a:solidFill>
                  <a:schemeClr val="bg1"/>
                </a:solidFill>
                <a:latin typeface="Avenir Medium" panose="02000503020000020003" pitchFamily="2" charset="0"/>
              </a:rPr>
              <a:t>Taking</a:t>
            </a:r>
          </a:p>
          <a:p>
            <a:pPr algn="ctr"/>
            <a:r>
              <a:rPr lang="en-US" sz="2400" dirty="0">
                <a:solidFill>
                  <a:schemeClr val="bg1"/>
                </a:solidFill>
                <a:latin typeface="Avenir Medium" panose="02000503020000020003" pitchFamily="2" charset="0"/>
              </a:rPr>
              <a:t>action</a:t>
            </a:r>
          </a:p>
        </p:txBody>
      </p:sp>
      <p:sp>
        <p:nvSpPr>
          <p:cNvPr id="19" name="Rectangle 18">
            <a:extLst>
              <a:ext uri="{FF2B5EF4-FFF2-40B4-BE49-F238E27FC236}">
                <a16:creationId xmlns:a16="http://schemas.microsoft.com/office/drawing/2014/main" id="{0B8B9B2E-C8A8-1142-BC02-EF8DDCB690EA}"/>
              </a:ext>
            </a:extLst>
          </p:cNvPr>
          <p:cNvSpPr/>
          <p:nvPr/>
        </p:nvSpPr>
        <p:spPr>
          <a:xfrm>
            <a:off x="9092321" y="2573860"/>
            <a:ext cx="1873405" cy="2430965"/>
          </a:xfrm>
          <a:prstGeom prst="rect">
            <a:avLst/>
          </a:prstGeom>
          <a:noFill/>
          <a:ln w="6350">
            <a:solidFill>
              <a:schemeClr val="bg1">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EE2A0F8-6E39-CA44-9675-CBFBE27891D3}"/>
              </a:ext>
            </a:extLst>
          </p:cNvPr>
          <p:cNvSpPr txBox="1"/>
          <p:nvPr/>
        </p:nvSpPr>
        <p:spPr>
          <a:xfrm>
            <a:off x="9345578" y="3836020"/>
            <a:ext cx="1405253" cy="830997"/>
          </a:xfrm>
          <a:prstGeom prst="rect">
            <a:avLst/>
          </a:prstGeom>
          <a:noFill/>
        </p:spPr>
        <p:txBody>
          <a:bodyPr wrap="square" rtlCol="0">
            <a:spAutoFit/>
          </a:bodyPr>
          <a:lstStyle/>
          <a:p>
            <a:pPr algn="ctr"/>
            <a:r>
              <a:rPr lang="en-US" sz="2400" dirty="0">
                <a:solidFill>
                  <a:schemeClr val="bg1"/>
                </a:solidFill>
                <a:latin typeface="Avenir Medium" panose="02000503020000020003" pitchFamily="2" charset="0"/>
              </a:rPr>
              <a:t>Helping</a:t>
            </a:r>
          </a:p>
          <a:p>
            <a:pPr algn="ctr"/>
            <a:r>
              <a:rPr lang="en-US" sz="2400" dirty="0">
                <a:solidFill>
                  <a:schemeClr val="bg1"/>
                </a:solidFill>
                <a:latin typeface="Avenir Medium" panose="02000503020000020003" pitchFamily="2" charset="0"/>
              </a:rPr>
              <a:t>others</a:t>
            </a:r>
          </a:p>
        </p:txBody>
      </p:sp>
    </p:spTree>
    <p:extLst>
      <p:ext uri="{BB962C8B-B14F-4D97-AF65-F5344CB8AC3E}">
        <p14:creationId xmlns:p14="http://schemas.microsoft.com/office/powerpoint/2010/main" val="700235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1DECCDA-C5DE-EC4D-B98A-643415F477F1}"/>
              </a:ext>
            </a:extLst>
          </p:cNvPr>
          <p:cNvPicPr>
            <a:picLocks noChangeAspect="1"/>
          </p:cNvPicPr>
          <p:nvPr/>
        </p:nvPicPr>
        <p:blipFill>
          <a:blip r:embed="rId3"/>
          <a:stretch>
            <a:fillRect/>
          </a:stretch>
        </p:blipFill>
        <p:spPr>
          <a:xfrm>
            <a:off x="377756" y="858697"/>
            <a:ext cx="738317" cy="738317"/>
          </a:xfrm>
          <a:prstGeom prst="rect">
            <a:avLst/>
          </a:prstGeom>
        </p:spPr>
      </p:pic>
      <p:sp>
        <p:nvSpPr>
          <p:cNvPr id="16" name="Title 1">
            <a:extLst>
              <a:ext uri="{FF2B5EF4-FFF2-40B4-BE49-F238E27FC236}">
                <a16:creationId xmlns:a16="http://schemas.microsoft.com/office/drawing/2014/main" id="{461E3528-E6C9-8F45-AC46-9E8AE38C0E31}"/>
              </a:ext>
            </a:extLst>
          </p:cNvPr>
          <p:cNvSpPr txBox="1">
            <a:spLocks/>
          </p:cNvSpPr>
          <p:nvPr/>
        </p:nvSpPr>
        <p:spPr>
          <a:xfrm>
            <a:off x="1186976" y="778096"/>
            <a:ext cx="8304178" cy="654199"/>
          </a:xfrm>
          <a:prstGeom prst="rect">
            <a:avLst/>
          </a:prstGeom>
        </p:spPr>
        <p:txBody>
          <a:bodyPr vert="horz" lIns="91440" tIns="45720" rIns="91440" bIns="45720" rtlCol="0" anchor="t">
            <a:normAutofit fontScale="90000" lnSpcReduction="10000"/>
          </a:bodyPr>
          <a:lstStyle>
            <a:lvl1pPr algn="ctr" defTabSz="914400" rtl="0" eaLnBrk="1" latinLnBrk="0" hangingPunct="1">
              <a:lnSpc>
                <a:spcPct val="90000"/>
              </a:lnSpc>
              <a:spcBef>
                <a:spcPct val="0"/>
              </a:spcBef>
              <a:buNone/>
              <a:defRPr sz="6000" b="1" i="0" kern="1200">
                <a:solidFill>
                  <a:srgbClr val="46B2D3"/>
                </a:solidFill>
                <a:latin typeface="Avenir Black" panose="02000503020000020003" pitchFamily="2" charset="0"/>
                <a:ea typeface="+mj-ea"/>
                <a:cs typeface="+mj-cs"/>
              </a:defRPr>
            </a:lvl1pPr>
          </a:lstStyle>
          <a:p>
            <a:pPr algn="l"/>
            <a:r>
              <a:rPr lang="en-US" sz="4800" dirty="0"/>
              <a:t>HEART QUIZ 4 - ANSWER</a:t>
            </a:r>
          </a:p>
        </p:txBody>
      </p:sp>
      <p:sp>
        <p:nvSpPr>
          <p:cNvPr id="17" name="Subtitle 4">
            <a:extLst>
              <a:ext uri="{FF2B5EF4-FFF2-40B4-BE49-F238E27FC236}">
                <a16:creationId xmlns:a16="http://schemas.microsoft.com/office/drawing/2014/main" id="{CA6F97B1-9F87-004B-BBAF-E146F48AD550}"/>
              </a:ext>
            </a:extLst>
          </p:cNvPr>
          <p:cNvSpPr txBox="1">
            <a:spLocks/>
          </p:cNvSpPr>
          <p:nvPr/>
        </p:nvSpPr>
        <p:spPr>
          <a:xfrm>
            <a:off x="1206432" y="1298955"/>
            <a:ext cx="8767864" cy="40310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t>What 4 numbers could save your life? </a:t>
            </a:r>
          </a:p>
        </p:txBody>
      </p:sp>
      <p:pic>
        <p:nvPicPr>
          <p:cNvPr id="18" name="Picture 17">
            <a:extLst>
              <a:ext uri="{FF2B5EF4-FFF2-40B4-BE49-F238E27FC236}">
                <a16:creationId xmlns:a16="http://schemas.microsoft.com/office/drawing/2014/main" id="{73C8F947-3B6E-7E4E-ADC6-A4D736ECABB2}"/>
              </a:ext>
            </a:extLst>
          </p:cNvPr>
          <p:cNvPicPr>
            <a:picLocks noChangeAspect="1"/>
          </p:cNvPicPr>
          <p:nvPr/>
        </p:nvPicPr>
        <p:blipFill>
          <a:blip r:embed="rId4"/>
          <a:stretch>
            <a:fillRect/>
          </a:stretch>
        </p:blipFill>
        <p:spPr>
          <a:xfrm>
            <a:off x="377755" y="6211016"/>
            <a:ext cx="11433243" cy="482415"/>
          </a:xfrm>
          <a:prstGeom prst="rect">
            <a:avLst/>
          </a:prstGeom>
        </p:spPr>
      </p:pic>
      <p:sp>
        <p:nvSpPr>
          <p:cNvPr id="19" name="TextBox 18">
            <a:extLst>
              <a:ext uri="{FF2B5EF4-FFF2-40B4-BE49-F238E27FC236}">
                <a16:creationId xmlns:a16="http://schemas.microsoft.com/office/drawing/2014/main" id="{7192D9B2-64BB-6D47-8632-FB3046D8B812}"/>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TAKING ACTION</a:t>
            </a:r>
          </a:p>
        </p:txBody>
      </p:sp>
      <p:sp>
        <p:nvSpPr>
          <p:cNvPr id="20" name="TextBox 19">
            <a:extLst>
              <a:ext uri="{FF2B5EF4-FFF2-40B4-BE49-F238E27FC236}">
                <a16:creationId xmlns:a16="http://schemas.microsoft.com/office/drawing/2014/main" id="{DBD85111-ECB0-5E4D-9259-160676720E63}"/>
              </a:ext>
            </a:extLst>
          </p:cNvPr>
          <p:cNvSpPr txBox="1"/>
          <p:nvPr/>
        </p:nvSpPr>
        <p:spPr>
          <a:xfrm>
            <a:off x="1206432" y="1927785"/>
            <a:ext cx="9233210" cy="2260427"/>
          </a:xfrm>
          <a:prstGeom prst="rect">
            <a:avLst/>
          </a:prstGeom>
          <a:noFill/>
        </p:spPr>
        <p:txBody>
          <a:bodyPr wrap="square" rtlCol="0">
            <a:spAutoFit/>
          </a:bodyPr>
          <a:lstStyle/>
          <a:p>
            <a:pPr marL="457200" lvl="0" indent="-457200">
              <a:lnSpc>
                <a:spcPct val="150000"/>
              </a:lnSpc>
              <a:buFont typeface="+mj-lt"/>
              <a:buAutoNum type="arabicPeriod"/>
            </a:pPr>
            <a:r>
              <a:rPr lang="en-AU" sz="2400" dirty="0">
                <a:solidFill>
                  <a:schemeClr val="bg1"/>
                </a:solidFill>
                <a:latin typeface="Avenir Medium" panose="02000503020000020003" pitchFamily="2" charset="0"/>
              </a:rPr>
              <a:t>Body Mass Index</a:t>
            </a:r>
          </a:p>
          <a:p>
            <a:pPr marL="457200" lvl="0" indent="-457200">
              <a:lnSpc>
                <a:spcPct val="150000"/>
              </a:lnSpc>
              <a:buFont typeface="+mj-lt"/>
              <a:buAutoNum type="arabicPeriod"/>
            </a:pPr>
            <a:r>
              <a:rPr lang="en-AU" sz="2400" dirty="0">
                <a:solidFill>
                  <a:schemeClr val="bg1"/>
                </a:solidFill>
                <a:latin typeface="Avenir Medium" panose="02000503020000020003" pitchFamily="2" charset="0"/>
              </a:rPr>
              <a:t>Blood Pressure </a:t>
            </a:r>
          </a:p>
          <a:p>
            <a:pPr marL="457200" lvl="0" indent="-457200">
              <a:lnSpc>
                <a:spcPct val="150000"/>
              </a:lnSpc>
              <a:buFont typeface="+mj-lt"/>
              <a:buAutoNum type="arabicPeriod"/>
            </a:pPr>
            <a:r>
              <a:rPr lang="en-AU" sz="2400" dirty="0">
                <a:solidFill>
                  <a:schemeClr val="bg1"/>
                </a:solidFill>
                <a:latin typeface="Avenir Medium" panose="02000503020000020003" pitchFamily="2" charset="0"/>
              </a:rPr>
              <a:t>Cholesterol levels </a:t>
            </a:r>
          </a:p>
          <a:p>
            <a:pPr marL="457200" lvl="0" indent="-457200">
              <a:lnSpc>
                <a:spcPct val="150000"/>
              </a:lnSpc>
              <a:buFont typeface="+mj-lt"/>
              <a:buAutoNum type="arabicPeriod"/>
            </a:pPr>
            <a:r>
              <a:rPr lang="en-AU" sz="2400" dirty="0">
                <a:solidFill>
                  <a:schemeClr val="bg1"/>
                </a:solidFill>
                <a:latin typeface="Avenir Medium" panose="02000503020000020003" pitchFamily="2" charset="0"/>
              </a:rPr>
              <a:t>Blood sugar levels</a:t>
            </a:r>
          </a:p>
        </p:txBody>
      </p:sp>
    </p:spTree>
    <p:extLst>
      <p:ext uri="{BB962C8B-B14F-4D97-AF65-F5344CB8AC3E}">
        <p14:creationId xmlns:p14="http://schemas.microsoft.com/office/powerpoint/2010/main" val="714095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59ECC4-B638-A543-93E3-915E029009EA}"/>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CF1C370-1DD7-EE48-AB96-B97549583516}"/>
              </a:ext>
            </a:extLst>
          </p:cNvPr>
          <p:cNvPicPr>
            <a:picLocks noChangeAspect="1"/>
          </p:cNvPicPr>
          <p:nvPr/>
        </p:nvPicPr>
        <p:blipFill>
          <a:blip r:embed="rId4"/>
          <a:stretch>
            <a:fillRect/>
          </a:stretch>
        </p:blipFill>
        <p:spPr>
          <a:xfrm>
            <a:off x="377756" y="858697"/>
            <a:ext cx="738317" cy="738317"/>
          </a:xfrm>
          <a:prstGeom prst="rect">
            <a:avLst/>
          </a:prstGeom>
        </p:spPr>
      </p:pic>
      <p:sp>
        <p:nvSpPr>
          <p:cNvPr id="10" name="Title 1">
            <a:extLst>
              <a:ext uri="{FF2B5EF4-FFF2-40B4-BE49-F238E27FC236}">
                <a16:creationId xmlns:a16="http://schemas.microsoft.com/office/drawing/2014/main" id="{47FF06E5-DF6C-E54C-94F1-75E0AA4E2E49}"/>
              </a:ext>
            </a:extLst>
          </p:cNvPr>
          <p:cNvSpPr txBox="1">
            <a:spLocks/>
          </p:cNvSpPr>
          <p:nvPr/>
        </p:nvSpPr>
        <p:spPr>
          <a:xfrm>
            <a:off x="1186976" y="778096"/>
            <a:ext cx="8304178" cy="654199"/>
          </a:xfrm>
          <a:prstGeom prst="rect">
            <a:avLst/>
          </a:prstGeom>
        </p:spPr>
        <p:txBody>
          <a:bodyPr vert="horz" lIns="91440" tIns="45720" rIns="91440" bIns="45720" rtlCol="0" anchor="t">
            <a:normAutofit fontScale="90000" lnSpcReduction="10000"/>
          </a:bodyPr>
          <a:lstStyle>
            <a:lvl1pPr algn="ctr" defTabSz="914400" rtl="0" eaLnBrk="1" latinLnBrk="0" hangingPunct="1">
              <a:lnSpc>
                <a:spcPct val="90000"/>
              </a:lnSpc>
              <a:spcBef>
                <a:spcPct val="0"/>
              </a:spcBef>
              <a:buNone/>
              <a:defRPr sz="6000" b="1" i="0" kern="1200">
                <a:solidFill>
                  <a:srgbClr val="46B2D3"/>
                </a:solidFill>
                <a:latin typeface="Avenir Black" panose="02000503020000020003" pitchFamily="2" charset="0"/>
                <a:ea typeface="+mj-ea"/>
                <a:cs typeface="+mj-cs"/>
              </a:defRPr>
            </a:lvl1pPr>
          </a:lstStyle>
          <a:p>
            <a:pPr algn="l"/>
            <a:r>
              <a:rPr lang="en-US" sz="4800" dirty="0"/>
              <a:t>KNOW YOUR 4 NUMBERS</a:t>
            </a:r>
          </a:p>
        </p:txBody>
      </p:sp>
      <p:sp>
        <p:nvSpPr>
          <p:cNvPr id="15" name="Subtitle 4">
            <a:extLst>
              <a:ext uri="{FF2B5EF4-FFF2-40B4-BE49-F238E27FC236}">
                <a16:creationId xmlns:a16="http://schemas.microsoft.com/office/drawing/2014/main" id="{905DE081-65E3-7441-9029-987750B0F92A}"/>
              </a:ext>
            </a:extLst>
          </p:cNvPr>
          <p:cNvSpPr txBox="1">
            <a:spLocks/>
          </p:cNvSpPr>
          <p:nvPr/>
        </p:nvSpPr>
        <p:spPr>
          <a:xfrm>
            <a:off x="1206432" y="1298955"/>
            <a:ext cx="8767864" cy="40310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t>See your doctor</a:t>
            </a:r>
          </a:p>
        </p:txBody>
      </p:sp>
      <p:pic>
        <p:nvPicPr>
          <p:cNvPr id="16" name="Picture 15">
            <a:extLst>
              <a:ext uri="{FF2B5EF4-FFF2-40B4-BE49-F238E27FC236}">
                <a16:creationId xmlns:a16="http://schemas.microsoft.com/office/drawing/2014/main" id="{D7DE615A-2CE8-064D-913B-EF06E65BC809}"/>
              </a:ext>
            </a:extLst>
          </p:cNvPr>
          <p:cNvPicPr>
            <a:picLocks noChangeAspect="1"/>
          </p:cNvPicPr>
          <p:nvPr/>
        </p:nvPicPr>
        <p:blipFill>
          <a:blip r:embed="rId5"/>
          <a:stretch>
            <a:fillRect/>
          </a:stretch>
        </p:blipFill>
        <p:spPr>
          <a:xfrm>
            <a:off x="377755" y="6211016"/>
            <a:ext cx="11433243" cy="482415"/>
          </a:xfrm>
          <a:prstGeom prst="rect">
            <a:avLst/>
          </a:prstGeom>
        </p:spPr>
      </p:pic>
      <p:sp>
        <p:nvSpPr>
          <p:cNvPr id="17" name="TextBox 16">
            <a:extLst>
              <a:ext uri="{FF2B5EF4-FFF2-40B4-BE49-F238E27FC236}">
                <a16:creationId xmlns:a16="http://schemas.microsoft.com/office/drawing/2014/main" id="{D598FD26-8FEF-0640-845B-C80CFC061B17}"/>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TAKING ACTION</a:t>
            </a:r>
          </a:p>
        </p:txBody>
      </p:sp>
      <p:pic>
        <p:nvPicPr>
          <p:cNvPr id="4" name="Picture 3">
            <a:extLst>
              <a:ext uri="{FF2B5EF4-FFF2-40B4-BE49-F238E27FC236}">
                <a16:creationId xmlns:a16="http://schemas.microsoft.com/office/drawing/2014/main" id="{6025F098-D077-5246-BFDE-D7149BAB86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55885" y="4871134"/>
            <a:ext cx="614780" cy="484244"/>
          </a:xfrm>
          <a:prstGeom prst="rect">
            <a:avLst/>
          </a:prstGeom>
        </p:spPr>
      </p:pic>
      <p:sp>
        <p:nvSpPr>
          <p:cNvPr id="13" name="TextBox 12">
            <a:extLst>
              <a:ext uri="{FF2B5EF4-FFF2-40B4-BE49-F238E27FC236}">
                <a16:creationId xmlns:a16="http://schemas.microsoft.com/office/drawing/2014/main" id="{81DD140B-BAFC-7748-9701-502590320EF5}"/>
              </a:ext>
            </a:extLst>
          </p:cNvPr>
          <p:cNvSpPr txBox="1"/>
          <p:nvPr/>
        </p:nvSpPr>
        <p:spPr>
          <a:xfrm>
            <a:off x="1595046" y="4682136"/>
            <a:ext cx="9233210" cy="769441"/>
          </a:xfrm>
          <a:prstGeom prst="rect">
            <a:avLst/>
          </a:prstGeom>
          <a:noFill/>
        </p:spPr>
        <p:txBody>
          <a:bodyPr wrap="square" rtlCol="0">
            <a:spAutoFit/>
          </a:bodyPr>
          <a:lstStyle/>
          <a:p>
            <a:pPr algn="ctr">
              <a:lnSpc>
                <a:spcPct val="150000"/>
              </a:lnSpc>
            </a:pPr>
            <a:r>
              <a:rPr lang="en-US" sz="3200" b="1" dirty="0">
                <a:solidFill>
                  <a:srgbClr val="46B2D3"/>
                </a:solidFill>
                <a:latin typeface="Avenir Black" panose="02000503020000020003" pitchFamily="2" charset="0"/>
              </a:rPr>
              <a:t>Heart health checks </a:t>
            </a:r>
            <a:r>
              <a:rPr lang="en-US" sz="3200" b="1" dirty="0">
                <a:solidFill>
                  <a:schemeClr val="bg1"/>
                </a:solidFill>
                <a:latin typeface="Avenir Black" panose="02000503020000020003" pitchFamily="2" charset="0"/>
              </a:rPr>
              <a:t>are free for men over 45</a:t>
            </a:r>
          </a:p>
        </p:txBody>
      </p:sp>
    </p:spTree>
    <p:extLst>
      <p:ext uri="{BB962C8B-B14F-4D97-AF65-F5344CB8AC3E}">
        <p14:creationId xmlns:p14="http://schemas.microsoft.com/office/powerpoint/2010/main" val="567065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6667FA9-4764-3E49-B782-0747CE8B80E6}"/>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2862816"/>
            <a:ext cx="8304178" cy="654199"/>
          </a:xfrm>
        </p:spPr>
        <p:txBody>
          <a:bodyPr anchor="t">
            <a:normAutofit fontScale="90000"/>
          </a:bodyPr>
          <a:lstStyle/>
          <a:p>
            <a:pPr algn="l"/>
            <a:r>
              <a:rPr lang="en-US" sz="4800" b="1" dirty="0">
                <a:solidFill>
                  <a:srgbClr val="46B2D3"/>
                </a:solidFill>
                <a:latin typeface="Avenir Black" panose="02000503020000020003" pitchFamily="2" charset="0"/>
              </a:rPr>
              <a:t>KNOW YOUR MAN FACTS</a:t>
            </a:r>
          </a:p>
        </p:txBody>
      </p:sp>
      <p:sp>
        <p:nvSpPr>
          <p:cNvPr id="11" name="Subtitle 4">
            <a:extLst>
              <a:ext uri="{FF2B5EF4-FFF2-40B4-BE49-F238E27FC236}">
                <a16:creationId xmlns:a16="http://schemas.microsoft.com/office/drawing/2014/main" id="{4C392ECE-1BBD-154A-BD25-2EA82F3C6414}"/>
              </a:ext>
            </a:extLst>
          </p:cNvPr>
          <p:cNvSpPr>
            <a:spLocks noGrp="1"/>
          </p:cNvSpPr>
          <p:nvPr>
            <p:ph type="subTitle" idx="1"/>
          </p:nvPr>
        </p:nvSpPr>
        <p:spPr>
          <a:xfrm>
            <a:off x="1206432" y="3373082"/>
            <a:ext cx="8767864" cy="1193698"/>
          </a:xfrm>
        </p:spPr>
        <p:txBody>
          <a:bodyPr/>
          <a:lstStyle/>
          <a:p>
            <a:pPr algn="l"/>
            <a:r>
              <a:rPr lang="en-US" b="1" dirty="0">
                <a:solidFill>
                  <a:schemeClr val="bg1"/>
                </a:solidFill>
                <a:latin typeface="Avenir Black" panose="02000503020000020003" pitchFamily="2" charset="0"/>
              </a:rPr>
              <a:t>TAKING ACTION TO SAVE A MATE</a:t>
            </a:r>
          </a:p>
        </p:txBody>
      </p:sp>
      <p:pic>
        <p:nvPicPr>
          <p:cNvPr id="3" name="Picture 2">
            <a:extLst>
              <a:ext uri="{FF2B5EF4-FFF2-40B4-BE49-F238E27FC236}">
                <a16:creationId xmlns:a16="http://schemas.microsoft.com/office/drawing/2014/main" id="{AAC5CC28-A2AC-2041-BADA-6CAB527CE01C}"/>
              </a:ext>
            </a:extLst>
          </p:cNvPr>
          <p:cNvPicPr>
            <a:picLocks noChangeAspect="1"/>
          </p:cNvPicPr>
          <p:nvPr/>
        </p:nvPicPr>
        <p:blipFill>
          <a:blip r:embed="rId4"/>
          <a:stretch>
            <a:fillRect/>
          </a:stretch>
        </p:blipFill>
        <p:spPr>
          <a:xfrm>
            <a:off x="460712" y="2912835"/>
            <a:ext cx="572403" cy="738317"/>
          </a:xfrm>
          <a:prstGeom prst="rect">
            <a:avLst/>
          </a:prstGeom>
        </p:spPr>
      </p:pic>
      <p:pic>
        <p:nvPicPr>
          <p:cNvPr id="4" name="Picture 3">
            <a:extLst>
              <a:ext uri="{FF2B5EF4-FFF2-40B4-BE49-F238E27FC236}">
                <a16:creationId xmlns:a16="http://schemas.microsoft.com/office/drawing/2014/main" id="{4D6558D4-4483-874B-86E9-87277F0F8AF5}"/>
              </a:ext>
            </a:extLst>
          </p:cNvPr>
          <p:cNvPicPr>
            <a:picLocks noChangeAspect="1"/>
          </p:cNvPicPr>
          <p:nvPr/>
        </p:nvPicPr>
        <p:blipFill>
          <a:blip r:embed="rId5"/>
          <a:stretch>
            <a:fillRect/>
          </a:stretch>
        </p:blipFill>
        <p:spPr>
          <a:xfrm>
            <a:off x="377754" y="6211016"/>
            <a:ext cx="11433243" cy="486521"/>
          </a:xfrm>
          <a:prstGeom prst="rect">
            <a:avLst/>
          </a:prstGeom>
        </p:spPr>
      </p:pic>
      <p:sp>
        <p:nvSpPr>
          <p:cNvPr id="9" name="TextBox 8">
            <a:extLst>
              <a:ext uri="{FF2B5EF4-FFF2-40B4-BE49-F238E27FC236}">
                <a16:creationId xmlns:a16="http://schemas.microsoft.com/office/drawing/2014/main" id="{232951EC-6ECF-1643-9830-8E87F2B07F21}"/>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HELPING OTHERS</a:t>
            </a:r>
          </a:p>
        </p:txBody>
      </p:sp>
    </p:spTree>
    <p:extLst>
      <p:ext uri="{BB962C8B-B14F-4D97-AF65-F5344CB8AC3E}">
        <p14:creationId xmlns:p14="http://schemas.microsoft.com/office/powerpoint/2010/main" val="10769156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EB435C-4352-5343-82AE-E94399977161}"/>
              </a:ext>
            </a:extLst>
          </p:cNvPr>
          <p:cNvPicPr>
            <a:picLocks noChangeAspect="1"/>
          </p:cNvPicPr>
          <p:nvPr/>
        </p:nvPicPr>
        <p:blipFill>
          <a:blip r:embed="rId3"/>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7FF06E5-DF6C-E54C-94F1-75E0AA4E2E49}"/>
              </a:ext>
            </a:extLst>
          </p:cNvPr>
          <p:cNvSpPr txBox="1">
            <a:spLocks/>
          </p:cNvSpPr>
          <p:nvPr/>
        </p:nvSpPr>
        <p:spPr>
          <a:xfrm>
            <a:off x="1186975" y="778096"/>
            <a:ext cx="9374764" cy="108415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i="0" kern="1200">
                <a:solidFill>
                  <a:srgbClr val="46B2D3"/>
                </a:solidFill>
                <a:latin typeface="Avenir Black" panose="02000503020000020003" pitchFamily="2" charset="0"/>
                <a:ea typeface="+mj-ea"/>
                <a:cs typeface="+mj-cs"/>
              </a:defRPr>
            </a:lvl1pPr>
          </a:lstStyle>
          <a:p>
            <a:pPr lvl="0" algn="l">
              <a:lnSpc>
                <a:spcPct val="70000"/>
              </a:lnSpc>
            </a:pPr>
            <a:r>
              <a:rPr lang="en-AU" dirty="0"/>
              <a:t>KNOW THE SIGNS OF HEART ATTACK IN MEN </a:t>
            </a:r>
          </a:p>
        </p:txBody>
      </p:sp>
      <p:pic>
        <p:nvPicPr>
          <p:cNvPr id="11" name="Picture 10">
            <a:extLst>
              <a:ext uri="{FF2B5EF4-FFF2-40B4-BE49-F238E27FC236}">
                <a16:creationId xmlns:a16="http://schemas.microsoft.com/office/drawing/2014/main" id="{22A06B9B-6AA2-BA49-B581-0B8CD08C1AB1}"/>
              </a:ext>
            </a:extLst>
          </p:cNvPr>
          <p:cNvPicPr>
            <a:picLocks noChangeAspect="1"/>
          </p:cNvPicPr>
          <p:nvPr/>
        </p:nvPicPr>
        <p:blipFill>
          <a:blip r:embed="rId4"/>
          <a:stretch>
            <a:fillRect/>
          </a:stretch>
        </p:blipFill>
        <p:spPr>
          <a:xfrm>
            <a:off x="460712" y="801623"/>
            <a:ext cx="572403" cy="738317"/>
          </a:xfrm>
          <a:prstGeom prst="rect">
            <a:avLst/>
          </a:prstGeom>
        </p:spPr>
      </p:pic>
      <p:pic>
        <p:nvPicPr>
          <p:cNvPr id="12" name="Picture 11">
            <a:extLst>
              <a:ext uri="{FF2B5EF4-FFF2-40B4-BE49-F238E27FC236}">
                <a16:creationId xmlns:a16="http://schemas.microsoft.com/office/drawing/2014/main" id="{F82DB3D7-C688-3642-B7B4-3AD0E3171E04}"/>
              </a:ext>
            </a:extLst>
          </p:cNvPr>
          <p:cNvPicPr>
            <a:picLocks noChangeAspect="1"/>
          </p:cNvPicPr>
          <p:nvPr/>
        </p:nvPicPr>
        <p:blipFill>
          <a:blip r:embed="rId5"/>
          <a:stretch>
            <a:fillRect/>
          </a:stretch>
        </p:blipFill>
        <p:spPr>
          <a:xfrm>
            <a:off x="377754" y="6211016"/>
            <a:ext cx="11433243" cy="486521"/>
          </a:xfrm>
          <a:prstGeom prst="rect">
            <a:avLst/>
          </a:prstGeom>
        </p:spPr>
      </p:pic>
      <p:sp>
        <p:nvSpPr>
          <p:cNvPr id="14" name="TextBox 13">
            <a:extLst>
              <a:ext uri="{FF2B5EF4-FFF2-40B4-BE49-F238E27FC236}">
                <a16:creationId xmlns:a16="http://schemas.microsoft.com/office/drawing/2014/main" id="{581C2008-8DD2-CD46-AE17-E36F9CB7770D}"/>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HELPING OTHERS</a:t>
            </a:r>
          </a:p>
        </p:txBody>
      </p:sp>
      <p:sp>
        <p:nvSpPr>
          <p:cNvPr id="18" name="TextBox 17">
            <a:extLst>
              <a:ext uri="{FF2B5EF4-FFF2-40B4-BE49-F238E27FC236}">
                <a16:creationId xmlns:a16="http://schemas.microsoft.com/office/drawing/2014/main" id="{248E8D16-4C0D-4446-852F-2C3AEC6951FA}"/>
              </a:ext>
            </a:extLst>
          </p:cNvPr>
          <p:cNvSpPr txBox="1"/>
          <p:nvPr/>
        </p:nvSpPr>
        <p:spPr>
          <a:xfrm>
            <a:off x="1953564" y="2298786"/>
            <a:ext cx="9233210" cy="2952924"/>
          </a:xfrm>
          <a:prstGeom prst="rect">
            <a:avLst/>
          </a:prstGeom>
          <a:noFill/>
        </p:spPr>
        <p:txBody>
          <a:bodyPr wrap="square" rtlCol="0">
            <a:spAutoFit/>
          </a:bodyPr>
          <a:lstStyle/>
          <a:p>
            <a:pPr marL="285750" lvl="0" indent="-285750">
              <a:lnSpc>
                <a:spcPct val="200000"/>
              </a:lnSpc>
              <a:buFont typeface="Arial" panose="020B0604020202020204" pitchFamily="34" charset="0"/>
              <a:buChar char="•"/>
            </a:pPr>
            <a:r>
              <a:rPr lang="en-AU" sz="2400" dirty="0">
                <a:solidFill>
                  <a:schemeClr val="bg1"/>
                </a:solidFill>
                <a:latin typeface="Avenir Medium" panose="02000503020000020003" pitchFamily="2" charset="0"/>
              </a:rPr>
              <a:t>Pain in chest or left arm</a:t>
            </a:r>
          </a:p>
          <a:p>
            <a:pPr marL="285750" lvl="0" indent="-285750">
              <a:lnSpc>
                <a:spcPct val="200000"/>
              </a:lnSpc>
              <a:buFont typeface="Arial" panose="020B0604020202020204" pitchFamily="34" charset="0"/>
              <a:buChar char="•"/>
            </a:pPr>
            <a:r>
              <a:rPr lang="en-AU" sz="2400" dirty="0">
                <a:solidFill>
                  <a:schemeClr val="bg1"/>
                </a:solidFill>
                <a:latin typeface="Avenir Medium" panose="02000503020000020003" pitchFamily="2" charset="0"/>
              </a:rPr>
              <a:t>Shortness of breath</a:t>
            </a:r>
          </a:p>
          <a:p>
            <a:pPr marL="285750" lvl="0" indent="-285750">
              <a:lnSpc>
                <a:spcPct val="200000"/>
              </a:lnSpc>
              <a:buFont typeface="Arial" panose="020B0604020202020204" pitchFamily="34" charset="0"/>
              <a:buChar char="•"/>
            </a:pPr>
            <a:r>
              <a:rPr lang="en-AU" sz="2400" dirty="0">
                <a:solidFill>
                  <a:schemeClr val="bg1"/>
                </a:solidFill>
                <a:latin typeface="Avenir Medium" panose="02000503020000020003" pitchFamily="2" charset="0"/>
              </a:rPr>
              <a:t>Shoulder, neck or jaw pain</a:t>
            </a:r>
          </a:p>
          <a:p>
            <a:pPr marL="285750" lvl="0" indent="-285750">
              <a:lnSpc>
                <a:spcPct val="200000"/>
              </a:lnSpc>
              <a:buFont typeface="Arial" panose="020B0604020202020204" pitchFamily="34" charset="0"/>
              <a:buChar char="•"/>
            </a:pPr>
            <a:r>
              <a:rPr lang="en-AU" sz="2400" dirty="0">
                <a:solidFill>
                  <a:schemeClr val="bg1"/>
                </a:solidFill>
                <a:latin typeface="Avenir Medium" panose="02000503020000020003" pitchFamily="2" charset="0"/>
              </a:rPr>
              <a:t>A cold sweat</a:t>
            </a:r>
          </a:p>
        </p:txBody>
      </p:sp>
      <p:pic>
        <p:nvPicPr>
          <p:cNvPr id="5" name="Picture 4">
            <a:extLst>
              <a:ext uri="{FF2B5EF4-FFF2-40B4-BE49-F238E27FC236}">
                <a16:creationId xmlns:a16="http://schemas.microsoft.com/office/drawing/2014/main" id="{A581E652-8202-184B-BCD2-76A10D1B693A}"/>
              </a:ext>
            </a:extLst>
          </p:cNvPr>
          <p:cNvPicPr>
            <a:picLocks noChangeAspect="1"/>
          </p:cNvPicPr>
          <p:nvPr/>
        </p:nvPicPr>
        <p:blipFill>
          <a:blip r:embed="rId6"/>
          <a:stretch>
            <a:fillRect/>
          </a:stretch>
        </p:blipFill>
        <p:spPr>
          <a:xfrm>
            <a:off x="1416858" y="2499111"/>
            <a:ext cx="481346" cy="481346"/>
          </a:xfrm>
          <a:prstGeom prst="rect">
            <a:avLst/>
          </a:prstGeom>
        </p:spPr>
      </p:pic>
      <p:pic>
        <p:nvPicPr>
          <p:cNvPr id="9" name="Picture 8">
            <a:extLst>
              <a:ext uri="{FF2B5EF4-FFF2-40B4-BE49-F238E27FC236}">
                <a16:creationId xmlns:a16="http://schemas.microsoft.com/office/drawing/2014/main" id="{F107C828-B551-C643-BF21-7A01FF82EA24}"/>
              </a:ext>
            </a:extLst>
          </p:cNvPr>
          <p:cNvPicPr>
            <a:picLocks noChangeAspect="1"/>
          </p:cNvPicPr>
          <p:nvPr/>
        </p:nvPicPr>
        <p:blipFill>
          <a:blip r:embed="rId7"/>
          <a:stretch>
            <a:fillRect/>
          </a:stretch>
        </p:blipFill>
        <p:spPr>
          <a:xfrm>
            <a:off x="1429566" y="3237729"/>
            <a:ext cx="468638" cy="468638"/>
          </a:xfrm>
          <a:prstGeom prst="rect">
            <a:avLst/>
          </a:prstGeom>
        </p:spPr>
      </p:pic>
      <p:grpSp>
        <p:nvGrpSpPr>
          <p:cNvPr id="22" name="Group 21">
            <a:extLst>
              <a:ext uri="{FF2B5EF4-FFF2-40B4-BE49-F238E27FC236}">
                <a16:creationId xmlns:a16="http://schemas.microsoft.com/office/drawing/2014/main" id="{300B58E1-35B8-F74F-A504-2151EF8BA23A}"/>
              </a:ext>
            </a:extLst>
          </p:cNvPr>
          <p:cNvGrpSpPr/>
          <p:nvPr/>
        </p:nvGrpSpPr>
        <p:grpSpPr>
          <a:xfrm>
            <a:off x="1393118" y="3939209"/>
            <a:ext cx="560445" cy="468845"/>
            <a:chOff x="5778500" y="2951037"/>
            <a:chExt cx="950875" cy="795463"/>
          </a:xfrm>
        </p:grpSpPr>
        <p:pic>
          <p:nvPicPr>
            <p:cNvPr id="20" name="Picture 19">
              <a:extLst>
                <a:ext uri="{FF2B5EF4-FFF2-40B4-BE49-F238E27FC236}">
                  <a16:creationId xmlns:a16="http://schemas.microsoft.com/office/drawing/2014/main" id="{2D65770A-89A4-B348-B5A7-7D3953E7F256}"/>
                </a:ext>
              </a:extLst>
            </p:cNvPr>
            <p:cNvPicPr>
              <a:picLocks noChangeAspect="1"/>
            </p:cNvPicPr>
            <p:nvPr/>
          </p:nvPicPr>
          <p:blipFill>
            <a:blip r:embed="rId8"/>
            <a:stretch>
              <a:fillRect/>
            </a:stretch>
          </p:blipFill>
          <p:spPr>
            <a:xfrm>
              <a:off x="5778500" y="3111500"/>
              <a:ext cx="635000" cy="635000"/>
            </a:xfrm>
            <a:prstGeom prst="rect">
              <a:avLst/>
            </a:prstGeom>
          </p:spPr>
        </p:pic>
        <p:pic>
          <p:nvPicPr>
            <p:cNvPr id="21" name="Picture 20">
              <a:extLst>
                <a:ext uri="{FF2B5EF4-FFF2-40B4-BE49-F238E27FC236}">
                  <a16:creationId xmlns:a16="http://schemas.microsoft.com/office/drawing/2014/main" id="{90375F99-5CA8-F643-9DB4-851442C8638B}"/>
                </a:ext>
              </a:extLst>
            </p:cNvPr>
            <p:cNvPicPr>
              <a:picLocks noChangeAspect="1"/>
            </p:cNvPicPr>
            <p:nvPr/>
          </p:nvPicPr>
          <p:blipFill>
            <a:blip r:embed="rId8"/>
            <a:stretch>
              <a:fillRect/>
            </a:stretch>
          </p:blipFill>
          <p:spPr>
            <a:xfrm>
              <a:off x="6094375" y="2951037"/>
              <a:ext cx="635000" cy="635000"/>
            </a:xfrm>
            <a:prstGeom prst="rect">
              <a:avLst/>
            </a:prstGeom>
          </p:spPr>
        </p:pic>
      </p:grpSp>
      <p:pic>
        <p:nvPicPr>
          <p:cNvPr id="24" name="Picture 23">
            <a:extLst>
              <a:ext uri="{FF2B5EF4-FFF2-40B4-BE49-F238E27FC236}">
                <a16:creationId xmlns:a16="http://schemas.microsoft.com/office/drawing/2014/main" id="{B5331A1C-5AB1-D841-AD5B-67666CFFD9EC}"/>
              </a:ext>
            </a:extLst>
          </p:cNvPr>
          <p:cNvPicPr>
            <a:picLocks noChangeAspect="1"/>
          </p:cNvPicPr>
          <p:nvPr/>
        </p:nvPicPr>
        <p:blipFill>
          <a:blip r:embed="rId9"/>
          <a:stretch>
            <a:fillRect/>
          </a:stretch>
        </p:blipFill>
        <p:spPr>
          <a:xfrm>
            <a:off x="1411614" y="4747304"/>
            <a:ext cx="504541" cy="504541"/>
          </a:xfrm>
          <a:prstGeom prst="rect">
            <a:avLst/>
          </a:prstGeom>
        </p:spPr>
      </p:pic>
    </p:spTree>
    <p:extLst>
      <p:ext uri="{BB962C8B-B14F-4D97-AF65-F5344CB8AC3E}">
        <p14:creationId xmlns:p14="http://schemas.microsoft.com/office/powerpoint/2010/main" val="623639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E4B62-B8F7-594E-A9D2-3C78DEF4BF5A}"/>
              </a:ext>
            </a:extLst>
          </p:cNvPr>
          <p:cNvPicPr>
            <a:picLocks noChangeAspect="1"/>
          </p:cNvPicPr>
          <p:nvPr/>
        </p:nvPicPr>
        <p:blipFill>
          <a:blip r:embed="rId3"/>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7FF06E5-DF6C-E54C-94F1-75E0AA4E2E49}"/>
              </a:ext>
            </a:extLst>
          </p:cNvPr>
          <p:cNvSpPr txBox="1">
            <a:spLocks/>
          </p:cNvSpPr>
          <p:nvPr/>
        </p:nvSpPr>
        <p:spPr>
          <a:xfrm>
            <a:off x="1186975" y="778096"/>
            <a:ext cx="9016391" cy="108415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i="0" kern="1200">
                <a:solidFill>
                  <a:srgbClr val="46B2D3"/>
                </a:solidFill>
                <a:latin typeface="Avenir Black" panose="02000503020000020003" pitchFamily="2" charset="0"/>
                <a:ea typeface="+mj-ea"/>
                <a:cs typeface="+mj-cs"/>
              </a:defRPr>
            </a:lvl1pPr>
          </a:lstStyle>
          <a:p>
            <a:pPr lvl="0" algn="l">
              <a:lnSpc>
                <a:spcPct val="70000"/>
              </a:lnSpc>
            </a:pPr>
            <a:r>
              <a:rPr lang="en-AU" dirty="0"/>
              <a:t>KNOW HOW YOU CAN BEAT A HEART ATTACK </a:t>
            </a:r>
          </a:p>
        </p:txBody>
      </p:sp>
      <p:pic>
        <p:nvPicPr>
          <p:cNvPr id="11" name="Picture 10">
            <a:extLst>
              <a:ext uri="{FF2B5EF4-FFF2-40B4-BE49-F238E27FC236}">
                <a16:creationId xmlns:a16="http://schemas.microsoft.com/office/drawing/2014/main" id="{22A06B9B-6AA2-BA49-B581-0B8CD08C1AB1}"/>
              </a:ext>
            </a:extLst>
          </p:cNvPr>
          <p:cNvPicPr>
            <a:picLocks noChangeAspect="1"/>
          </p:cNvPicPr>
          <p:nvPr/>
        </p:nvPicPr>
        <p:blipFill>
          <a:blip r:embed="rId4"/>
          <a:stretch>
            <a:fillRect/>
          </a:stretch>
        </p:blipFill>
        <p:spPr>
          <a:xfrm>
            <a:off x="460712" y="801623"/>
            <a:ext cx="572403" cy="738317"/>
          </a:xfrm>
          <a:prstGeom prst="rect">
            <a:avLst/>
          </a:prstGeom>
        </p:spPr>
      </p:pic>
      <p:pic>
        <p:nvPicPr>
          <p:cNvPr id="12" name="Picture 11">
            <a:extLst>
              <a:ext uri="{FF2B5EF4-FFF2-40B4-BE49-F238E27FC236}">
                <a16:creationId xmlns:a16="http://schemas.microsoft.com/office/drawing/2014/main" id="{F82DB3D7-C688-3642-B7B4-3AD0E3171E04}"/>
              </a:ext>
            </a:extLst>
          </p:cNvPr>
          <p:cNvPicPr>
            <a:picLocks noChangeAspect="1"/>
          </p:cNvPicPr>
          <p:nvPr/>
        </p:nvPicPr>
        <p:blipFill>
          <a:blip r:embed="rId5"/>
          <a:stretch>
            <a:fillRect/>
          </a:stretch>
        </p:blipFill>
        <p:spPr>
          <a:xfrm>
            <a:off x="377754" y="6211016"/>
            <a:ext cx="11433243" cy="486521"/>
          </a:xfrm>
          <a:prstGeom prst="rect">
            <a:avLst/>
          </a:prstGeom>
        </p:spPr>
      </p:pic>
      <p:sp>
        <p:nvSpPr>
          <p:cNvPr id="14" name="TextBox 13">
            <a:extLst>
              <a:ext uri="{FF2B5EF4-FFF2-40B4-BE49-F238E27FC236}">
                <a16:creationId xmlns:a16="http://schemas.microsoft.com/office/drawing/2014/main" id="{581C2008-8DD2-CD46-AE17-E36F9CB7770D}"/>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HELPING OTHERS</a:t>
            </a:r>
          </a:p>
        </p:txBody>
      </p:sp>
      <p:sp>
        <p:nvSpPr>
          <p:cNvPr id="18" name="TextBox 17">
            <a:extLst>
              <a:ext uri="{FF2B5EF4-FFF2-40B4-BE49-F238E27FC236}">
                <a16:creationId xmlns:a16="http://schemas.microsoft.com/office/drawing/2014/main" id="{248E8D16-4C0D-4446-852F-2C3AEC6951FA}"/>
              </a:ext>
            </a:extLst>
          </p:cNvPr>
          <p:cNvSpPr txBox="1"/>
          <p:nvPr/>
        </p:nvSpPr>
        <p:spPr>
          <a:xfrm>
            <a:off x="1206432" y="2474195"/>
            <a:ext cx="9233210" cy="1706429"/>
          </a:xfrm>
          <a:prstGeom prst="rect">
            <a:avLst/>
          </a:prstGeom>
          <a:noFill/>
        </p:spPr>
        <p:txBody>
          <a:bodyPr wrap="square" rtlCol="0">
            <a:spAutoFit/>
          </a:bodyPr>
          <a:lstStyle/>
          <a:p>
            <a:pPr marL="342900" lvl="0" indent="-342900">
              <a:lnSpc>
                <a:spcPct val="150000"/>
              </a:lnSpc>
              <a:buFont typeface="+mj-lt"/>
              <a:buAutoNum type="arabicPeriod"/>
            </a:pPr>
            <a:r>
              <a:rPr lang="en-AU" sz="2400" b="1" dirty="0">
                <a:solidFill>
                  <a:srgbClr val="46B2D3"/>
                </a:solidFill>
                <a:latin typeface="Avenir Medium" panose="02000503020000020003" pitchFamily="2" charset="0"/>
              </a:rPr>
              <a:t>Rest</a:t>
            </a:r>
            <a:r>
              <a:rPr lang="en-AU" sz="2400" dirty="0">
                <a:solidFill>
                  <a:schemeClr val="bg1"/>
                </a:solidFill>
                <a:latin typeface="Avenir Medium" panose="02000503020000020003" pitchFamily="2" charset="0"/>
              </a:rPr>
              <a:t> – stop what you’re doing</a:t>
            </a:r>
          </a:p>
          <a:p>
            <a:pPr marL="342900" lvl="0" indent="-342900">
              <a:lnSpc>
                <a:spcPct val="150000"/>
              </a:lnSpc>
              <a:buFont typeface="+mj-lt"/>
              <a:buAutoNum type="arabicPeriod"/>
            </a:pPr>
            <a:r>
              <a:rPr lang="en-AU" sz="2400" dirty="0">
                <a:solidFill>
                  <a:srgbClr val="46B2D3"/>
                </a:solidFill>
                <a:latin typeface="Avenir Medium" panose="02000503020000020003" pitchFamily="2" charset="0"/>
              </a:rPr>
              <a:t>Reach out </a:t>
            </a:r>
            <a:r>
              <a:rPr lang="en-AU" sz="2400" dirty="0">
                <a:solidFill>
                  <a:schemeClr val="bg1"/>
                </a:solidFill>
                <a:latin typeface="Avenir Medium" panose="02000503020000020003" pitchFamily="2" charset="0"/>
              </a:rPr>
              <a:t>– tell someone else what’s happening</a:t>
            </a:r>
          </a:p>
          <a:p>
            <a:pPr marL="342900" lvl="0" indent="-342900">
              <a:lnSpc>
                <a:spcPct val="150000"/>
              </a:lnSpc>
              <a:buFont typeface="+mj-lt"/>
              <a:buAutoNum type="arabicPeriod"/>
            </a:pPr>
            <a:r>
              <a:rPr lang="en-AU" sz="2400" b="1" dirty="0">
                <a:solidFill>
                  <a:srgbClr val="46B2D3"/>
                </a:solidFill>
                <a:latin typeface="Avenir Medium" panose="02000503020000020003" pitchFamily="2" charset="0"/>
              </a:rPr>
              <a:t>Call</a:t>
            </a:r>
            <a:r>
              <a:rPr lang="en-AU" sz="2400" dirty="0">
                <a:solidFill>
                  <a:schemeClr val="bg1"/>
                </a:solidFill>
                <a:latin typeface="Avenir Medium" panose="02000503020000020003" pitchFamily="2" charset="0"/>
              </a:rPr>
              <a:t> triple zero (000)</a:t>
            </a:r>
          </a:p>
        </p:txBody>
      </p:sp>
    </p:spTree>
    <p:extLst>
      <p:ext uri="{BB962C8B-B14F-4D97-AF65-F5344CB8AC3E}">
        <p14:creationId xmlns:p14="http://schemas.microsoft.com/office/powerpoint/2010/main" val="3112750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C43EE-79BE-3640-89DA-2823B1D2DF3D}"/>
              </a:ext>
            </a:extLst>
          </p:cNvPr>
          <p:cNvPicPr>
            <a:picLocks noChangeAspect="1"/>
          </p:cNvPicPr>
          <p:nvPr/>
        </p:nvPicPr>
        <p:blipFill>
          <a:blip r:embed="rId3"/>
          <a:stretch>
            <a:fillRect/>
          </a:stretch>
        </p:blipFill>
        <p:spPr>
          <a:xfrm>
            <a:off x="7284" y="4151"/>
            <a:ext cx="12192000" cy="6858000"/>
          </a:xfrm>
          <a:prstGeom prst="rect">
            <a:avLst/>
          </a:prstGeom>
        </p:spPr>
      </p:pic>
      <p:pic>
        <p:nvPicPr>
          <p:cNvPr id="3" name="Picture 2">
            <a:extLst>
              <a:ext uri="{FF2B5EF4-FFF2-40B4-BE49-F238E27FC236}">
                <a16:creationId xmlns:a16="http://schemas.microsoft.com/office/drawing/2014/main" id="{862B0EDD-5690-E44F-B9F1-25149AE568FD}"/>
              </a:ext>
            </a:extLst>
          </p:cNvPr>
          <p:cNvPicPr>
            <a:picLocks noChangeAspect="1"/>
          </p:cNvPicPr>
          <p:nvPr/>
        </p:nvPicPr>
        <p:blipFill>
          <a:blip r:embed="rId4"/>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7FF06E5-DF6C-E54C-94F1-75E0AA4E2E49}"/>
              </a:ext>
            </a:extLst>
          </p:cNvPr>
          <p:cNvSpPr txBox="1">
            <a:spLocks/>
          </p:cNvSpPr>
          <p:nvPr/>
        </p:nvSpPr>
        <p:spPr>
          <a:xfrm>
            <a:off x="1186975" y="778096"/>
            <a:ext cx="9016391" cy="108415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i="0" kern="1200">
                <a:solidFill>
                  <a:srgbClr val="46B2D3"/>
                </a:solidFill>
                <a:latin typeface="Avenir Black" panose="02000503020000020003" pitchFamily="2" charset="0"/>
                <a:ea typeface="+mj-ea"/>
                <a:cs typeface="+mj-cs"/>
              </a:defRPr>
            </a:lvl1pPr>
          </a:lstStyle>
          <a:p>
            <a:pPr lvl="0" algn="l">
              <a:lnSpc>
                <a:spcPct val="70000"/>
              </a:lnSpc>
            </a:pPr>
            <a:r>
              <a:rPr lang="en-AU" dirty="0"/>
              <a:t>KNOW HOW TO</a:t>
            </a:r>
          </a:p>
          <a:p>
            <a:pPr lvl="0" algn="l">
              <a:lnSpc>
                <a:spcPct val="70000"/>
              </a:lnSpc>
            </a:pPr>
            <a:r>
              <a:rPr lang="en-AU" dirty="0"/>
              <a:t>SAVE A MATE</a:t>
            </a:r>
          </a:p>
        </p:txBody>
      </p:sp>
      <p:pic>
        <p:nvPicPr>
          <p:cNvPr id="11" name="Picture 10">
            <a:extLst>
              <a:ext uri="{FF2B5EF4-FFF2-40B4-BE49-F238E27FC236}">
                <a16:creationId xmlns:a16="http://schemas.microsoft.com/office/drawing/2014/main" id="{22A06B9B-6AA2-BA49-B581-0B8CD08C1AB1}"/>
              </a:ext>
            </a:extLst>
          </p:cNvPr>
          <p:cNvPicPr>
            <a:picLocks noChangeAspect="1"/>
          </p:cNvPicPr>
          <p:nvPr/>
        </p:nvPicPr>
        <p:blipFill>
          <a:blip r:embed="rId5"/>
          <a:stretch>
            <a:fillRect/>
          </a:stretch>
        </p:blipFill>
        <p:spPr>
          <a:xfrm>
            <a:off x="460712" y="801623"/>
            <a:ext cx="572403" cy="738317"/>
          </a:xfrm>
          <a:prstGeom prst="rect">
            <a:avLst/>
          </a:prstGeom>
        </p:spPr>
      </p:pic>
      <p:pic>
        <p:nvPicPr>
          <p:cNvPr id="12" name="Picture 11">
            <a:extLst>
              <a:ext uri="{FF2B5EF4-FFF2-40B4-BE49-F238E27FC236}">
                <a16:creationId xmlns:a16="http://schemas.microsoft.com/office/drawing/2014/main" id="{F82DB3D7-C688-3642-B7B4-3AD0E3171E04}"/>
              </a:ext>
            </a:extLst>
          </p:cNvPr>
          <p:cNvPicPr>
            <a:picLocks noChangeAspect="1"/>
          </p:cNvPicPr>
          <p:nvPr/>
        </p:nvPicPr>
        <p:blipFill>
          <a:blip r:embed="rId6"/>
          <a:stretch>
            <a:fillRect/>
          </a:stretch>
        </p:blipFill>
        <p:spPr>
          <a:xfrm>
            <a:off x="377754" y="6211016"/>
            <a:ext cx="11433243" cy="486521"/>
          </a:xfrm>
          <a:prstGeom prst="rect">
            <a:avLst/>
          </a:prstGeom>
        </p:spPr>
      </p:pic>
      <p:sp>
        <p:nvSpPr>
          <p:cNvPr id="14" name="TextBox 13">
            <a:extLst>
              <a:ext uri="{FF2B5EF4-FFF2-40B4-BE49-F238E27FC236}">
                <a16:creationId xmlns:a16="http://schemas.microsoft.com/office/drawing/2014/main" id="{581C2008-8DD2-CD46-AE17-E36F9CB7770D}"/>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HELPING OTHERS</a:t>
            </a:r>
          </a:p>
        </p:txBody>
      </p:sp>
      <p:sp>
        <p:nvSpPr>
          <p:cNvPr id="18" name="TextBox 17">
            <a:extLst>
              <a:ext uri="{FF2B5EF4-FFF2-40B4-BE49-F238E27FC236}">
                <a16:creationId xmlns:a16="http://schemas.microsoft.com/office/drawing/2014/main" id="{248E8D16-4C0D-4446-852F-2C3AEC6951FA}"/>
              </a:ext>
            </a:extLst>
          </p:cNvPr>
          <p:cNvSpPr txBox="1"/>
          <p:nvPr/>
        </p:nvSpPr>
        <p:spPr>
          <a:xfrm>
            <a:off x="1033115" y="3979564"/>
            <a:ext cx="9233210" cy="707886"/>
          </a:xfrm>
          <a:prstGeom prst="rect">
            <a:avLst/>
          </a:prstGeom>
          <a:noFill/>
        </p:spPr>
        <p:txBody>
          <a:bodyPr wrap="square" rtlCol="0">
            <a:spAutoFit/>
          </a:bodyPr>
          <a:lstStyle/>
          <a:p>
            <a:pPr algn="ctr"/>
            <a:r>
              <a:rPr lang="en-AU" sz="4000" dirty="0">
                <a:solidFill>
                  <a:schemeClr val="bg1"/>
                </a:solidFill>
                <a:latin typeface="Avenir Medium" panose="02000503020000020003" pitchFamily="2" charset="0"/>
              </a:rPr>
              <a:t>Do you know CPR? </a:t>
            </a:r>
          </a:p>
        </p:txBody>
      </p:sp>
      <p:sp>
        <p:nvSpPr>
          <p:cNvPr id="9" name="Subtitle 4">
            <a:extLst>
              <a:ext uri="{FF2B5EF4-FFF2-40B4-BE49-F238E27FC236}">
                <a16:creationId xmlns:a16="http://schemas.microsoft.com/office/drawing/2014/main" id="{24C2F6D7-9EE0-1C44-939F-53BB67FEBF1D}"/>
              </a:ext>
            </a:extLst>
          </p:cNvPr>
          <p:cNvSpPr>
            <a:spLocks noGrp="1"/>
          </p:cNvSpPr>
          <p:nvPr>
            <p:ph type="subTitle" idx="1"/>
          </p:nvPr>
        </p:nvSpPr>
        <p:spPr>
          <a:xfrm>
            <a:off x="1206432" y="2052891"/>
            <a:ext cx="8767864" cy="403108"/>
          </a:xfrm>
        </p:spPr>
        <p:txBody>
          <a:bodyPr>
            <a:normAutofit lnSpcReduction="10000"/>
          </a:bodyPr>
          <a:lstStyle/>
          <a:p>
            <a:pPr algn="l"/>
            <a:r>
              <a:rPr lang="en-AU" dirty="0"/>
              <a:t>Cardiac arrest kills men of all ages</a:t>
            </a:r>
          </a:p>
        </p:txBody>
      </p:sp>
      <p:pic>
        <p:nvPicPr>
          <p:cNvPr id="6" name="Picture 5">
            <a:extLst>
              <a:ext uri="{FF2B5EF4-FFF2-40B4-BE49-F238E27FC236}">
                <a16:creationId xmlns:a16="http://schemas.microsoft.com/office/drawing/2014/main" id="{3F3FF594-EF7C-FE45-9E84-2855227E9C0F}"/>
              </a:ext>
            </a:extLst>
          </p:cNvPr>
          <p:cNvPicPr>
            <a:picLocks noChangeAspect="1"/>
          </p:cNvPicPr>
          <p:nvPr/>
        </p:nvPicPr>
        <p:blipFill>
          <a:blip r:embed="rId7"/>
          <a:stretch>
            <a:fillRect/>
          </a:stretch>
        </p:blipFill>
        <p:spPr>
          <a:xfrm>
            <a:off x="7913486" y="4016007"/>
            <a:ext cx="635000" cy="635000"/>
          </a:xfrm>
          <a:prstGeom prst="rect">
            <a:avLst/>
          </a:prstGeom>
        </p:spPr>
      </p:pic>
    </p:spTree>
    <p:extLst>
      <p:ext uri="{BB962C8B-B14F-4D97-AF65-F5344CB8AC3E}">
        <p14:creationId xmlns:p14="http://schemas.microsoft.com/office/powerpoint/2010/main" val="549485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7FF06E5-DF6C-E54C-94F1-75E0AA4E2E49}"/>
              </a:ext>
            </a:extLst>
          </p:cNvPr>
          <p:cNvSpPr txBox="1">
            <a:spLocks/>
          </p:cNvSpPr>
          <p:nvPr/>
        </p:nvSpPr>
        <p:spPr>
          <a:xfrm>
            <a:off x="1186976" y="778096"/>
            <a:ext cx="8304178" cy="654199"/>
          </a:xfrm>
          <a:prstGeom prst="rect">
            <a:avLst/>
          </a:prstGeom>
        </p:spPr>
        <p:txBody>
          <a:bodyPr vert="horz" lIns="91440" tIns="45720" rIns="91440" bIns="45720" rtlCol="0" anchor="t">
            <a:normAutofit fontScale="90000" lnSpcReduction="10000"/>
          </a:bodyPr>
          <a:lstStyle>
            <a:lvl1pPr algn="ctr" defTabSz="914400" rtl="0" eaLnBrk="1" latinLnBrk="0" hangingPunct="1">
              <a:lnSpc>
                <a:spcPct val="90000"/>
              </a:lnSpc>
              <a:spcBef>
                <a:spcPct val="0"/>
              </a:spcBef>
              <a:buNone/>
              <a:defRPr sz="6000" b="1" i="0" kern="1200">
                <a:solidFill>
                  <a:srgbClr val="46B2D3"/>
                </a:solidFill>
                <a:latin typeface="Avenir Black" panose="02000503020000020003" pitchFamily="2" charset="0"/>
                <a:ea typeface="+mj-ea"/>
                <a:cs typeface="+mj-cs"/>
              </a:defRPr>
            </a:lvl1pPr>
          </a:lstStyle>
          <a:p>
            <a:pPr algn="l"/>
            <a:r>
              <a:rPr lang="en-US" sz="4800" dirty="0"/>
              <a:t>HEART QUIZ 5</a:t>
            </a:r>
          </a:p>
        </p:txBody>
      </p:sp>
      <p:sp>
        <p:nvSpPr>
          <p:cNvPr id="18" name="Subtitle 4">
            <a:extLst>
              <a:ext uri="{FF2B5EF4-FFF2-40B4-BE49-F238E27FC236}">
                <a16:creationId xmlns:a16="http://schemas.microsoft.com/office/drawing/2014/main" id="{BB8F4F3C-2542-1F45-B03E-8E14C309ADB5}"/>
              </a:ext>
            </a:extLst>
          </p:cNvPr>
          <p:cNvSpPr txBox="1">
            <a:spLocks/>
          </p:cNvSpPr>
          <p:nvPr/>
        </p:nvSpPr>
        <p:spPr>
          <a:xfrm>
            <a:off x="1952016" y="3117186"/>
            <a:ext cx="8284722" cy="123179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sz="3200" dirty="0"/>
              <a:t>What’s the difference between a </a:t>
            </a:r>
            <a:r>
              <a:rPr lang="en-AU" sz="3200" dirty="0">
                <a:solidFill>
                  <a:srgbClr val="46B2D3"/>
                </a:solidFill>
              </a:rPr>
              <a:t>heart attack</a:t>
            </a:r>
            <a:r>
              <a:rPr lang="en-AU" sz="3200" dirty="0"/>
              <a:t> and a </a:t>
            </a:r>
            <a:r>
              <a:rPr lang="en-AU" sz="3200" dirty="0">
                <a:solidFill>
                  <a:srgbClr val="46B2D3"/>
                </a:solidFill>
              </a:rPr>
              <a:t>cardiac arrest</a:t>
            </a:r>
            <a:r>
              <a:rPr lang="en-AU" sz="3200" dirty="0"/>
              <a:t>?  </a:t>
            </a:r>
          </a:p>
        </p:txBody>
      </p:sp>
      <p:pic>
        <p:nvPicPr>
          <p:cNvPr id="8" name="Picture 7">
            <a:extLst>
              <a:ext uri="{FF2B5EF4-FFF2-40B4-BE49-F238E27FC236}">
                <a16:creationId xmlns:a16="http://schemas.microsoft.com/office/drawing/2014/main" id="{2AAA92EE-9976-D74D-9C5A-192CD0B24190}"/>
              </a:ext>
            </a:extLst>
          </p:cNvPr>
          <p:cNvPicPr>
            <a:picLocks noChangeAspect="1"/>
          </p:cNvPicPr>
          <p:nvPr/>
        </p:nvPicPr>
        <p:blipFill>
          <a:blip r:embed="rId3"/>
          <a:stretch>
            <a:fillRect/>
          </a:stretch>
        </p:blipFill>
        <p:spPr>
          <a:xfrm>
            <a:off x="460712" y="801623"/>
            <a:ext cx="572403" cy="738317"/>
          </a:xfrm>
          <a:prstGeom prst="rect">
            <a:avLst/>
          </a:prstGeom>
        </p:spPr>
      </p:pic>
      <p:pic>
        <p:nvPicPr>
          <p:cNvPr id="9" name="Picture 8">
            <a:extLst>
              <a:ext uri="{FF2B5EF4-FFF2-40B4-BE49-F238E27FC236}">
                <a16:creationId xmlns:a16="http://schemas.microsoft.com/office/drawing/2014/main" id="{37415E44-2843-8743-A335-CAE9B8F2DB59}"/>
              </a:ext>
            </a:extLst>
          </p:cNvPr>
          <p:cNvPicPr>
            <a:picLocks noChangeAspect="1"/>
          </p:cNvPicPr>
          <p:nvPr/>
        </p:nvPicPr>
        <p:blipFill>
          <a:blip r:embed="rId4"/>
          <a:stretch>
            <a:fillRect/>
          </a:stretch>
        </p:blipFill>
        <p:spPr>
          <a:xfrm>
            <a:off x="377754" y="6211016"/>
            <a:ext cx="11433243" cy="486521"/>
          </a:xfrm>
          <a:prstGeom prst="rect">
            <a:avLst/>
          </a:prstGeom>
        </p:spPr>
      </p:pic>
      <p:sp>
        <p:nvSpPr>
          <p:cNvPr id="11" name="TextBox 10">
            <a:extLst>
              <a:ext uri="{FF2B5EF4-FFF2-40B4-BE49-F238E27FC236}">
                <a16:creationId xmlns:a16="http://schemas.microsoft.com/office/drawing/2014/main" id="{792EF305-7655-A94D-8E6D-31F94CA2D263}"/>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HELPING OTHERS</a:t>
            </a:r>
          </a:p>
        </p:txBody>
      </p:sp>
    </p:spTree>
    <p:extLst>
      <p:ext uri="{BB962C8B-B14F-4D97-AF65-F5344CB8AC3E}">
        <p14:creationId xmlns:p14="http://schemas.microsoft.com/office/powerpoint/2010/main" val="3358665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61E3528-E6C9-8F45-AC46-9E8AE38C0E31}"/>
              </a:ext>
            </a:extLst>
          </p:cNvPr>
          <p:cNvSpPr txBox="1">
            <a:spLocks/>
          </p:cNvSpPr>
          <p:nvPr/>
        </p:nvSpPr>
        <p:spPr>
          <a:xfrm>
            <a:off x="1186976" y="778096"/>
            <a:ext cx="8304178" cy="654199"/>
          </a:xfrm>
          <a:prstGeom prst="rect">
            <a:avLst/>
          </a:prstGeom>
        </p:spPr>
        <p:txBody>
          <a:bodyPr vert="horz" lIns="91440" tIns="45720" rIns="91440" bIns="45720" rtlCol="0" anchor="t">
            <a:normAutofit fontScale="90000" lnSpcReduction="10000"/>
          </a:bodyPr>
          <a:lstStyle>
            <a:lvl1pPr algn="ctr" defTabSz="914400" rtl="0" eaLnBrk="1" latinLnBrk="0" hangingPunct="1">
              <a:lnSpc>
                <a:spcPct val="90000"/>
              </a:lnSpc>
              <a:spcBef>
                <a:spcPct val="0"/>
              </a:spcBef>
              <a:buNone/>
              <a:defRPr sz="6000" b="1" i="0" kern="1200">
                <a:solidFill>
                  <a:srgbClr val="46B2D3"/>
                </a:solidFill>
                <a:latin typeface="Avenir Black" panose="02000503020000020003" pitchFamily="2" charset="0"/>
                <a:ea typeface="+mj-ea"/>
                <a:cs typeface="+mj-cs"/>
              </a:defRPr>
            </a:lvl1pPr>
          </a:lstStyle>
          <a:p>
            <a:pPr algn="l"/>
            <a:r>
              <a:rPr lang="en-US" sz="4800" dirty="0"/>
              <a:t>HEART QUIZ 5 - ANSWER</a:t>
            </a:r>
          </a:p>
        </p:txBody>
      </p:sp>
      <p:sp>
        <p:nvSpPr>
          <p:cNvPr id="17" name="Subtitle 4">
            <a:extLst>
              <a:ext uri="{FF2B5EF4-FFF2-40B4-BE49-F238E27FC236}">
                <a16:creationId xmlns:a16="http://schemas.microsoft.com/office/drawing/2014/main" id="{CA6F97B1-9F87-004B-BBAF-E146F48AD550}"/>
              </a:ext>
            </a:extLst>
          </p:cNvPr>
          <p:cNvSpPr txBox="1">
            <a:spLocks/>
          </p:cNvSpPr>
          <p:nvPr/>
        </p:nvSpPr>
        <p:spPr>
          <a:xfrm>
            <a:off x="1206432" y="1298955"/>
            <a:ext cx="6788992" cy="7751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b="1" i="0" kern="1200">
                <a:solidFill>
                  <a:schemeClr val="bg1"/>
                </a:solidFill>
                <a:latin typeface="Avenir Black" panose="02000503020000020003"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venir Black" panose="02000503020000020003"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venir Black" panose="02000503020000020003"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i="0" kern="1200">
                <a:solidFill>
                  <a:schemeClr val="bg1"/>
                </a:solidFill>
                <a:latin typeface="Avenir Black" panose="02000503020000020003"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AU" dirty="0"/>
              <a:t>What’s the difference between a heart attack and a cardiac arrest?  </a:t>
            </a:r>
          </a:p>
        </p:txBody>
      </p:sp>
      <p:pic>
        <p:nvPicPr>
          <p:cNvPr id="8" name="Picture 7">
            <a:extLst>
              <a:ext uri="{FF2B5EF4-FFF2-40B4-BE49-F238E27FC236}">
                <a16:creationId xmlns:a16="http://schemas.microsoft.com/office/drawing/2014/main" id="{974D8D0A-BCAE-8642-ABC8-87D37654441C}"/>
              </a:ext>
            </a:extLst>
          </p:cNvPr>
          <p:cNvPicPr>
            <a:picLocks noChangeAspect="1"/>
          </p:cNvPicPr>
          <p:nvPr/>
        </p:nvPicPr>
        <p:blipFill>
          <a:blip r:embed="rId3"/>
          <a:stretch>
            <a:fillRect/>
          </a:stretch>
        </p:blipFill>
        <p:spPr>
          <a:xfrm>
            <a:off x="460712" y="801623"/>
            <a:ext cx="572403" cy="738317"/>
          </a:xfrm>
          <a:prstGeom prst="rect">
            <a:avLst/>
          </a:prstGeom>
        </p:spPr>
      </p:pic>
      <p:pic>
        <p:nvPicPr>
          <p:cNvPr id="9" name="Picture 8">
            <a:extLst>
              <a:ext uri="{FF2B5EF4-FFF2-40B4-BE49-F238E27FC236}">
                <a16:creationId xmlns:a16="http://schemas.microsoft.com/office/drawing/2014/main" id="{D6BF77D5-1F02-0E40-BD6D-36E96D2C3F62}"/>
              </a:ext>
            </a:extLst>
          </p:cNvPr>
          <p:cNvPicPr>
            <a:picLocks noChangeAspect="1"/>
          </p:cNvPicPr>
          <p:nvPr/>
        </p:nvPicPr>
        <p:blipFill>
          <a:blip r:embed="rId4"/>
          <a:stretch>
            <a:fillRect/>
          </a:stretch>
        </p:blipFill>
        <p:spPr>
          <a:xfrm>
            <a:off x="377754" y="6211016"/>
            <a:ext cx="11433243" cy="486521"/>
          </a:xfrm>
          <a:prstGeom prst="rect">
            <a:avLst/>
          </a:prstGeom>
        </p:spPr>
      </p:pic>
      <p:sp>
        <p:nvSpPr>
          <p:cNvPr id="10" name="TextBox 9">
            <a:extLst>
              <a:ext uri="{FF2B5EF4-FFF2-40B4-BE49-F238E27FC236}">
                <a16:creationId xmlns:a16="http://schemas.microsoft.com/office/drawing/2014/main" id="{E9407CE9-A0D3-624C-BA45-3E4AE6A9DD9E}"/>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HELPING OTHERS</a:t>
            </a:r>
          </a:p>
        </p:txBody>
      </p:sp>
      <p:graphicFrame>
        <p:nvGraphicFramePr>
          <p:cNvPr id="2" name="Table 1">
            <a:extLst>
              <a:ext uri="{FF2B5EF4-FFF2-40B4-BE49-F238E27FC236}">
                <a16:creationId xmlns:a16="http://schemas.microsoft.com/office/drawing/2014/main" id="{5D8E58DC-03E3-CD4F-AB29-3EC5344777CD}"/>
              </a:ext>
            </a:extLst>
          </p:cNvPr>
          <p:cNvGraphicFramePr>
            <a:graphicFrameLocks noGrp="1"/>
          </p:cNvGraphicFramePr>
          <p:nvPr>
            <p:extLst>
              <p:ext uri="{D42A27DB-BD31-4B8C-83A1-F6EECF244321}">
                <p14:modId xmlns:p14="http://schemas.microsoft.com/office/powerpoint/2010/main" val="3253610540"/>
              </p:ext>
            </p:extLst>
          </p:nvPr>
        </p:nvGraphicFramePr>
        <p:xfrm>
          <a:off x="1315408" y="2399529"/>
          <a:ext cx="9802358" cy="3280670"/>
        </p:xfrm>
        <a:graphic>
          <a:graphicData uri="http://schemas.openxmlformats.org/drawingml/2006/table">
            <a:tbl>
              <a:tblPr firstRow="1" firstCol="1" bandRow="1">
                <a:tableStyleId>{5C22544A-7EE6-4342-B048-85BDC9FD1C3A}</a:tableStyleId>
              </a:tblPr>
              <a:tblGrid>
                <a:gridCol w="4901179">
                  <a:extLst>
                    <a:ext uri="{9D8B030D-6E8A-4147-A177-3AD203B41FA5}">
                      <a16:colId xmlns:a16="http://schemas.microsoft.com/office/drawing/2014/main" val="1471823190"/>
                    </a:ext>
                  </a:extLst>
                </a:gridCol>
                <a:gridCol w="4901179">
                  <a:extLst>
                    <a:ext uri="{9D8B030D-6E8A-4147-A177-3AD203B41FA5}">
                      <a16:colId xmlns:a16="http://schemas.microsoft.com/office/drawing/2014/main" val="3461734376"/>
                    </a:ext>
                  </a:extLst>
                </a:gridCol>
              </a:tblGrid>
              <a:tr h="689877">
                <a:tc>
                  <a:txBody>
                    <a:bodyPr/>
                    <a:lstStyle/>
                    <a:p>
                      <a:pPr algn="ctr">
                        <a:spcAft>
                          <a:spcPts val="0"/>
                        </a:spcAft>
                      </a:pPr>
                      <a:r>
                        <a:rPr lang="en-AU" sz="2400" b="1" i="0" dirty="0">
                          <a:solidFill>
                            <a:srgbClr val="46B2D3"/>
                          </a:solidFill>
                          <a:effectLst/>
                          <a:latin typeface="Avenir Black" panose="02000503020000020003" pitchFamily="2" charset="0"/>
                        </a:rPr>
                        <a:t>Heart Attack </a:t>
                      </a:r>
                      <a:endParaRPr lang="en-AU" sz="2400" b="1" i="0" dirty="0">
                        <a:solidFill>
                          <a:srgbClr val="46B2D3"/>
                        </a:solidFill>
                        <a:effectLst/>
                        <a:latin typeface="Avenir Black" panose="02000503020000020003" pitchFamily="2" charset="0"/>
                        <a:ea typeface="Times New Roman"/>
                        <a:cs typeface="Times New Roman"/>
                      </a:endParaRPr>
                    </a:p>
                  </a:txBody>
                  <a:tcPr marL="68580" marR="68580" marT="0" marB="0" anchor="ctr">
                    <a:noFill/>
                  </a:tcPr>
                </a:tc>
                <a:tc>
                  <a:txBody>
                    <a:bodyPr/>
                    <a:lstStyle/>
                    <a:p>
                      <a:pPr algn="ctr">
                        <a:spcAft>
                          <a:spcPts val="0"/>
                        </a:spcAft>
                      </a:pPr>
                      <a:r>
                        <a:rPr lang="en-AU" sz="2400" b="1" i="0" dirty="0">
                          <a:solidFill>
                            <a:srgbClr val="46B2D3"/>
                          </a:solidFill>
                          <a:effectLst/>
                          <a:latin typeface="Avenir Black" panose="02000503020000020003" pitchFamily="2" charset="0"/>
                        </a:rPr>
                        <a:t>Cardiac Arrest</a:t>
                      </a:r>
                      <a:endParaRPr lang="en-AU" sz="2400" b="1" i="0" dirty="0">
                        <a:solidFill>
                          <a:srgbClr val="46B2D3"/>
                        </a:solidFill>
                        <a:effectLst/>
                        <a:latin typeface="Avenir Black" panose="02000503020000020003" pitchFamily="2" charset="0"/>
                        <a:ea typeface="Times New Roman"/>
                        <a:cs typeface="Times New Roman"/>
                      </a:endParaRPr>
                    </a:p>
                  </a:txBody>
                  <a:tcPr marL="68580" marR="68580" marT="0" marB="0" anchor="ctr">
                    <a:noFill/>
                  </a:tcPr>
                </a:tc>
                <a:extLst>
                  <a:ext uri="{0D108BD9-81ED-4DB2-BD59-A6C34878D82A}">
                    <a16:rowId xmlns:a16="http://schemas.microsoft.com/office/drawing/2014/main" val="3095669499"/>
                  </a:ext>
                </a:extLst>
              </a:tr>
              <a:tr h="2590793">
                <a:tc>
                  <a:txBody>
                    <a:bodyPr/>
                    <a:lstStyle/>
                    <a:p>
                      <a:pPr algn="ctr">
                        <a:spcAft>
                          <a:spcPts val="0"/>
                        </a:spcAft>
                      </a:pPr>
                      <a:r>
                        <a:rPr lang="en-AU" sz="1800" b="0" i="0" dirty="0">
                          <a:solidFill>
                            <a:schemeClr val="bg1"/>
                          </a:solidFill>
                          <a:effectLst/>
                          <a:latin typeface="Avenir Medium" panose="02000503020000020003" pitchFamily="2" charset="0"/>
                        </a:rPr>
                        <a:t>Reduced blood flow to the heart causing:</a:t>
                      </a:r>
                      <a:br>
                        <a:rPr lang="en-AU" sz="1800" b="0" i="0" dirty="0">
                          <a:solidFill>
                            <a:schemeClr val="bg1"/>
                          </a:solidFill>
                          <a:effectLst/>
                          <a:latin typeface="Avenir Medium" panose="02000503020000020003" pitchFamily="2" charset="0"/>
                        </a:rPr>
                      </a:br>
                      <a:endParaRPr lang="en-AU" sz="1800" b="0" i="0" dirty="0">
                        <a:solidFill>
                          <a:schemeClr val="bg1"/>
                        </a:solidFill>
                        <a:effectLst/>
                        <a:latin typeface="Avenir Medium" panose="02000503020000020003" pitchFamily="2" charset="0"/>
                      </a:endParaRPr>
                    </a:p>
                    <a:p>
                      <a:pPr marL="342900" lvl="0" indent="-342900" algn="ctr">
                        <a:spcAft>
                          <a:spcPts val="0"/>
                        </a:spcAft>
                        <a:buFont typeface="Symbol" pitchFamily="2" charset="2"/>
                        <a:buChar char=""/>
                      </a:pPr>
                      <a:r>
                        <a:rPr lang="en-AU" sz="1800" b="0" i="0" dirty="0">
                          <a:solidFill>
                            <a:schemeClr val="bg1"/>
                          </a:solidFill>
                          <a:effectLst/>
                          <a:latin typeface="Avenir Medium" panose="02000503020000020003" pitchFamily="2" charset="0"/>
                        </a:rPr>
                        <a:t>Pain</a:t>
                      </a:r>
                    </a:p>
                    <a:p>
                      <a:pPr marL="342900" lvl="0" indent="-342900" algn="ctr">
                        <a:spcAft>
                          <a:spcPts val="0"/>
                        </a:spcAft>
                        <a:buFont typeface="Symbol" pitchFamily="2" charset="2"/>
                        <a:buChar char=""/>
                      </a:pPr>
                      <a:r>
                        <a:rPr lang="en-AU" sz="1800" b="0" i="0" dirty="0">
                          <a:solidFill>
                            <a:schemeClr val="bg1"/>
                          </a:solidFill>
                          <a:effectLst/>
                          <a:latin typeface="Avenir Medium" panose="02000503020000020003" pitchFamily="2" charset="0"/>
                        </a:rPr>
                        <a:t>Weakness</a:t>
                      </a:r>
                    </a:p>
                    <a:p>
                      <a:pPr marL="342900" lvl="0" indent="-342900" algn="ctr">
                        <a:spcAft>
                          <a:spcPts val="0"/>
                        </a:spcAft>
                        <a:buFont typeface="Symbol" pitchFamily="2" charset="2"/>
                        <a:buChar char=""/>
                      </a:pPr>
                      <a:r>
                        <a:rPr lang="en-AU" sz="1800" b="0" i="0" dirty="0">
                          <a:solidFill>
                            <a:schemeClr val="bg1"/>
                          </a:solidFill>
                          <a:effectLst/>
                          <a:latin typeface="Avenir Medium" panose="02000503020000020003" pitchFamily="2" charset="0"/>
                        </a:rPr>
                        <a:t>Tiredness</a:t>
                      </a:r>
                    </a:p>
                    <a:p>
                      <a:pPr marL="342900" lvl="0" indent="-342900" algn="ctr">
                        <a:spcAft>
                          <a:spcPts val="0"/>
                        </a:spcAft>
                        <a:buFont typeface="Symbol" pitchFamily="2" charset="2"/>
                        <a:buChar char=""/>
                      </a:pPr>
                      <a:r>
                        <a:rPr lang="en-AU" sz="1800" b="0" i="0" dirty="0">
                          <a:solidFill>
                            <a:schemeClr val="bg1"/>
                          </a:solidFill>
                          <a:effectLst/>
                          <a:latin typeface="Avenir Medium" panose="02000503020000020003" pitchFamily="2" charset="0"/>
                        </a:rPr>
                        <a:t>Nausea </a:t>
                      </a:r>
                    </a:p>
                    <a:p>
                      <a:pPr marL="342900" lvl="0" indent="-342900" algn="ctr">
                        <a:spcAft>
                          <a:spcPts val="0"/>
                        </a:spcAft>
                        <a:buFont typeface="Symbol" pitchFamily="2" charset="2"/>
                        <a:buChar char=""/>
                      </a:pPr>
                      <a:r>
                        <a:rPr lang="en-AU" sz="1800" b="0" i="0" dirty="0">
                          <a:solidFill>
                            <a:schemeClr val="bg1"/>
                          </a:solidFill>
                          <a:effectLst/>
                          <a:latin typeface="Avenir Medium" panose="02000503020000020003" pitchFamily="2" charset="0"/>
                        </a:rPr>
                        <a:t>Difficulty breathing</a:t>
                      </a:r>
                      <a:endParaRPr lang="en-AU" sz="1800" b="0" i="0" dirty="0">
                        <a:solidFill>
                          <a:schemeClr val="bg1"/>
                        </a:solidFill>
                        <a:effectLst/>
                        <a:latin typeface="Avenir Medium" panose="02000503020000020003" pitchFamily="2" charset="0"/>
                        <a:ea typeface="Calibri" panose="020F0502020204030204" pitchFamily="34" charset="0"/>
                        <a:cs typeface="Times New Roman"/>
                      </a:endParaRPr>
                    </a:p>
                  </a:txBody>
                  <a:tcPr marL="68580" marR="68580" marT="0" marB="0" anchor="ctr">
                    <a:noFill/>
                  </a:tcPr>
                </a:tc>
                <a:tc>
                  <a:txBody>
                    <a:bodyPr/>
                    <a:lstStyle/>
                    <a:p>
                      <a:pPr algn="ctr">
                        <a:spcAft>
                          <a:spcPts val="0"/>
                        </a:spcAft>
                      </a:pPr>
                      <a:r>
                        <a:rPr lang="en-AU" sz="1800" b="0" i="0" dirty="0">
                          <a:solidFill>
                            <a:schemeClr val="bg1"/>
                          </a:solidFill>
                          <a:effectLst/>
                          <a:latin typeface="Avenir Medium" panose="02000503020000020003" pitchFamily="2" charset="0"/>
                        </a:rPr>
                        <a:t>The heart stops completely and the patient:</a:t>
                      </a:r>
                      <a:br>
                        <a:rPr lang="en-AU" sz="1800" b="0" i="0" dirty="0">
                          <a:solidFill>
                            <a:schemeClr val="bg1"/>
                          </a:solidFill>
                          <a:effectLst/>
                          <a:latin typeface="Avenir Medium" panose="02000503020000020003" pitchFamily="2" charset="0"/>
                        </a:rPr>
                      </a:br>
                      <a:endParaRPr lang="en-AU" sz="1800" b="0" i="0" dirty="0">
                        <a:solidFill>
                          <a:schemeClr val="bg1"/>
                        </a:solidFill>
                        <a:effectLst/>
                        <a:latin typeface="Avenir Medium" panose="02000503020000020003" pitchFamily="2" charset="0"/>
                      </a:endParaRPr>
                    </a:p>
                    <a:p>
                      <a:pPr marL="342900" lvl="0" indent="-342900" algn="ctr">
                        <a:spcAft>
                          <a:spcPts val="0"/>
                        </a:spcAft>
                        <a:buFont typeface="Symbol" pitchFamily="2" charset="2"/>
                        <a:buChar char=""/>
                      </a:pPr>
                      <a:r>
                        <a:rPr lang="en-AU" sz="1800" b="0" i="0" dirty="0">
                          <a:solidFill>
                            <a:schemeClr val="bg1"/>
                          </a:solidFill>
                          <a:effectLst/>
                          <a:latin typeface="Avenir Medium" panose="02000503020000020003" pitchFamily="2" charset="0"/>
                        </a:rPr>
                        <a:t>Collapses</a:t>
                      </a:r>
                    </a:p>
                    <a:p>
                      <a:pPr marL="342900" lvl="0" indent="-342900" algn="ctr">
                        <a:spcAft>
                          <a:spcPts val="0"/>
                        </a:spcAft>
                        <a:buFont typeface="Symbol" pitchFamily="2" charset="2"/>
                        <a:buChar char=""/>
                      </a:pPr>
                      <a:r>
                        <a:rPr lang="en-AU" sz="1800" b="0" i="0" dirty="0">
                          <a:solidFill>
                            <a:schemeClr val="bg1"/>
                          </a:solidFill>
                          <a:effectLst/>
                          <a:latin typeface="Avenir Medium" panose="02000503020000020003" pitchFamily="2" charset="0"/>
                        </a:rPr>
                        <a:t>Stops breathing</a:t>
                      </a:r>
                    </a:p>
                    <a:p>
                      <a:pPr marL="342900" lvl="0" indent="-342900" algn="ctr">
                        <a:spcAft>
                          <a:spcPts val="0"/>
                        </a:spcAft>
                        <a:buFont typeface="Symbol" pitchFamily="2" charset="2"/>
                        <a:buChar char=""/>
                      </a:pPr>
                      <a:r>
                        <a:rPr lang="en-AU" sz="1800" b="0" i="0" dirty="0">
                          <a:solidFill>
                            <a:schemeClr val="bg1"/>
                          </a:solidFill>
                          <a:effectLst/>
                          <a:latin typeface="Avenir Medium" panose="02000503020000020003" pitchFamily="2" charset="0"/>
                        </a:rPr>
                        <a:t>Is unconscious </a:t>
                      </a:r>
                    </a:p>
                    <a:p>
                      <a:pPr marL="342900" lvl="0" indent="-342900" algn="ctr">
                        <a:spcAft>
                          <a:spcPts val="0"/>
                        </a:spcAft>
                        <a:buFont typeface="Symbol" pitchFamily="2" charset="2"/>
                        <a:buChar char=""/>
                      </a:pPr>
                      <a:r>
                        <a:rPr lang="en-AU" sz="1800" b="0" i="0" dirty="0">
                          <a:solidFill>
                            <a:schemeClr val="bg1"/>
                          </a:solidFill>
                          <a:effectLst/>
                          <a:latin typeface="Avenir Medium" panose="02000503020000020003" pitchFamily="2" charset="0"/>
                        </a:rPr>
                        <a:t>No pulse </a:t>
                      </a:r>
                    </a:p>
                    <a:p>
                      <a:pPr marL="228600" algn="ctr">
                        <a:spcAft>
                          <a:spcPts val="0"/>
                        </a:spcAft>
                      </a:pPr>
                      <a:r>
                        <a:rPr lang="en-AU" sz="2400" b="0" i="0" dirty="0">
                          <a:solidFill>
                            <a:schemeClr val="bg1"/>
                          </a:solidFill>
                          <a:effectLst/>
                          <a:latin typeface="Avenir Medium" panose="02000503020000020003" pitchFamily="2" charset="0"/>
                        </a:rPr>
                        <a:t> </a:t>
                      </a:r>
                      <a:endParaRPr lang="en-AU" sz="2400" b="0" i="0" dirty="0">
                        <a:solidFill>
                          <a:schemeClr val="bg1"/>
                        </a:solidFill>
                        <a:effectLst/>
                        <a:latin typeface="Avenir Medium" panose="02000503020000020003" pitchFamily="2" charset="0"/>
                        <a:ea typeface="Times New Roman"/>
                        <a:cs typeface="Times New Roman"/>
                      </a:endParaRPr>
                    </a:p>
                  </a:txBody>
                  <a:tcPr marL="68580" marR="68580" marT="0" marB="0" anchor="ctr">
                    <a:noFill/>
                  </a:tcPr>
                </a:tc>
                <a:extLst>
                  <a:ext uri="{0D108BD9-81ED-4DB2-BD59-A6C34878D82A}">
                    <a16:rowId xmlns:a16="http://schemas.microsoft.com/office/drawing/2014/main" val="3029437373"/>
                  </a:ext>
                </a:extLst>
              </a:tr>
            </a:tbl>
          </a:graphicData>
        </a:graphic>
      </p:graphicFrame>
    </p:spTree>
    <p:extLst>
      <p:ext uri="{BB962C8B-B14F-4D97-AF65-F5344CB8AC3E}">
        <p14:creationId xmlns:p14="http://schemas.microsoft.com/office/powerpoint/2010/main" val="1931474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7ED8EE-50BE-484A-9916-23D4FCD9ECB1}"/>
              </a:ext>
            </a:extLst>
          </p:cNvPr>
          <p:cNvPicPr>
            <a:picLocks noChangeAspect="1"/>
          </p:cNvPicPr>
          <p:nvPr/>
        </p:nvPicPr>
        <p:blipFill>
          <a:blip r:embed="rId3"/>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47FF06E5-DF6C-E54C-94F1-75E0AA4E2E49}"/>
              </a:ext>
            </a:extLst>
          </p:cNvPr>
          <p:cNvSpPr txBox="1">
            <a:spLocks/>
          </p:cNvSpPr>
          <p:nvPr/>
        </p:nvSpPr>
        <p:spPr>
          <a:xfrm>
            <a:off x="1186976" y="778096"/>
            <a:ext cx="8347318" cy="108415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b="1" i="0" kern="1200">
                <a:solidFill>
                  <a:srgbClr val="46B2D3"/>
                </a:solidFill>
                <a:latin typeface="Avenir Black" panose="02000503020000020003" pitchFamily="2" charset="0"/>
                <a:ea typeface="+mj-ea"/>
                <a:cs typeface="+mj-cs"/>
              </a:defRPr>
            </a:lvl1pPr>
          </a:lstStyle>
          <a:p>
            <a:pPr lvl="0" algn="l">
              <a:lnSpc>
                <a:spcPct val="70000"/>
              </a:lnSpc>
            </a:pPr>
            <a:r>
              <a:rPr lang="en-AU" dirty="0"/>
              <a:t>A QUICK 3-STEP GUIDE TO CPR </a:t>
            </a:r>
          </a:p>
        </p:txBody>
      </p:sp>
      <p:pic>
        <p:nvPicPr>
          <p:cNvPr id="11" name="Picture 10">
            <a:extLst>
              <a:ext uri="{FF2B5EF4-FFF2-40B4-BE49-F238E27FC236}">
                <a16:creationId xmlns:a16="http://schemas.microsoft.com/office/drawing/2014/main" id="{22A06B9B-6AA2-BA49-B581-0B8CD08C1AB1}"/>
              </a:ext>
            </a:extLst>
          </p:cNvPr>
          <p:cNvPicPr>
            <a:picLocks noChangeAspect="1"/>
          </p:cNvPicPr>
          <p:nvPr/>
        </p:nvPicPr>
        <p:blipFill>
          <a:blip r:embed="rId4"/>
          <a:stretch>
            <a:fillRect/>
          </a:stretch>
        </p:blipFill>
        <p:spPr>
          <a:xfrm>
            <a:off x="460712" y="801623"/>
            <a:ext cx="572403" cy="738317"/>
          </a:xfrm>
          <a:prstGeom prst="rect">
            <a:avLst/>
          </a:prstGeom>
        </p:spPr>
      </p:pic>
      <p:pic>
        <p:nvPicPr>
          <p:cNvPr id="12" name="Picture 11">
            <a:extLst>
              <a:ext uri="{FF2B5EF4-FFF2-40B4-BE49-F238E27FC236}">
                <a16:creationId xmlns:a16="http://schemas.microsoft.com/office/drawing/2014/main" id="{F82DB3D7-C688-3642-B7B4-3AD0E3171E04}"/>
              </a:ext>
            </a:extLst>
          </p:cNvPr>
          <p:cNvPicPr>
            <a:picLocks noChangeAspect="1"/>
          </p:cNvPicPr>
          <p:nvPr/>
        </p:nvPicPr>
        <p:blipFill>
          <a:blip r:embed="rId5"/>
          <a:stretch>
            <a:fillRect/>
          </a:stretch>
        </p:blipFill>
        <p:spPr>
          <a:xfrm>
            <a:off x="377754" y="6211016"/>
            <a:ext cx="11433243" cy="486521"/>
          </a:xfrm>
          <a:prstGeom prst="rect">
            <a:avLst/>
          </a:prstGeom>
        </p:spPr>
      </p:pic>
      <p:sp>
        <p:nvSpPr>
          <p:cNvPr id="14" name="TextBox 13">
            <a:extLst>
              <a:ext uri="{FF2B5EF4-FFF2-40B4-BE49-F238E27FC236}">
                <a16:creationId xmlns:a16="http://schemas.microsoft.com/office/drawing/2014/main" id="{581C2008-8DD2-CD46-AE17-E36F9CB7770D}"/>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HELPING OTHERS</a:t>
            </a:r>
          </a:p>
        </p:txBody>
      </p:sp>
      <p:sp>
        <p:nvSpPr>
          <p:cNvPr id="18" name="TextBox 17">
            <a:extLst>
              <a:ext uri="{FF2B5EF4-FFF2-40B4-BE49-F238E27FC236}">
                <a16:creationId xmlns:a16="http://schemas.microsoft.com/office/drawing/2014/main" id="{248E8D16-4C0D-4446-852F-2C3AEC6951FA}"/>
              </a:ext>
            </a:extLst>
          </p:cNvPr>
          <p:cNvSpPr txBox="1"/>
          <p:nvPr/>
        </p:nvSpPr>
        <p:spPr>
          <a:xfrm>
            <a:off x="1206432" y="2474195"/>
            <a:ext cx="9233210" cy="1706429"/>
          </a:xfrm>
          <a:prstGeom prst="rect">
            <a:avLst/>
          </a:prstGeom>
          <a:noFill/>
        </p:spPr>
        <p:txBody>
          <a:bodyPr wrap="square" rtlCol="0">
            <a:spAutoFit/>
          </a:bodyPr>
          <a:lstStyle/>
          <a:p>
            <a:pPr marL="457200" lvl="0" indent="-457200">
              <a:lnSpc>
                <a:spcPct val="150000"/>
              </a:lnSpc>
              <a:buFont typeface="+mj-lt"/>
              <a:buAutoNum type="arabicPeriod"/>
            </a:pPr>
            <a:r>
              <a:rPr lang="en-AU" sz="2400" b="1" dirty="0">
                <a:solidFill>
                  <a:srgbClr val="46B2D3"/>
                </a:solidFill>
                <a:latin typeface="Avenir Medium" panose="02000503020000020003" pitchFamily="2" charset="0"/>
              </a:rPr>
              <a:t>CALL</a:t>
            </a:r>
            <a:r>
              <a:rPr lang="en-AU" sz="2400" dirty="0">
                <a:solidFill>
                  <a:schemeClr val="bg1"/>
                </a:solidFill>
                <a:latin typeface="Avenir Medium" panose="02000503020000020003" pitchFamily="2" charset="0"/>
              </a:rPr>
              <a:t> Triple Zero (000)</a:t>
            </a:r>
          </a:p>
          <a:p>
            <a:pPr marL="457200" lvl="0" indent="-457200">
              <a:lnSpc>
                <a:spcPct val="150000"/>
              </a:lnSpc>
              <a:buFont typeface="+mj-lt"/>
              <a:buAutoNum type="arabicPeriod"/>
            </a:pPr>
            <a:r>
              <a:rPr lang="en-AU" sz="2400" b="1" dirty="0">
                <a:solidFill>
                  <a:srgbClr val="46B2D3"/>
                </a:solidFill>
                <a:latin typeface="Avenir Medium" panose="02000503020000020003" pitchFamily="2" charset="0"/>
              </a:rPr>
              <a:t>PUSH</a:t>
            </a:r>
            <a:r>
              <a:rPr lang="en-AU" sz="2400" dirty="0">
                <a:solidFill>
                  <a:schemeClr val="bg1"/>
                </a:solidFill>
                <a:latin typeface="Avenir Medium" panose="02000503020000020003" pitchFamily="2" charset="0"/>
              </a:rPr>
              <a:t> on the chest to tempo of Staying Alive </a:t>
            </a:r>
          </a:p>
          <a:p>
            <a:pPr marL="457200" lvl="0" indent="-457200">
              <a:lnSpc>
                <a:spcPct val="150000"/>
              </a:lnSpc>
              <a:buFont typeface="+mj-lt"/>
              <a:buAutoNum type="arabicPeriod"/>
            </a:pPr>
            <a:r>
              <a:rPr lang="en-AU" sz="2400" b="1" dirty="0">
                <a:solidFill>
                  <a:srgbClr val="46B2D3"/>
                </a:solidFill>
                <a:latin typeface="Avenir Medium" panose="02000503020000020003" pitchFamily="2" charset="0"/>
              </a:rPr>
              <a:t>SHOCK</a:t>
            </a:r>
            <a:r>
              <a:rPr lang="en-AU" sz="2400" dirty="0">
                <a:solidFill>
                  <a:schemeClr val="bg1"/>
                </a:solidFill>
                <a:latin typeface="Avenir Medium" panose="02000503020000020003" pitchFamily="2" charset="0"/>
              </a:rPr>
              <a:t> use an </a:t>
            </a:r>
            <a:r>
              <a:rPr lang="en-AU" sz="2400" b="1" dirty="0">
                <a:solidFill>
                  <a:srgbClr val="46B2D3"/>
                </a:solidFill>
                <a:latin typeface="Avenir Medium" panose="02000503020000020003" pitchFamily="2" charset="0"/>
              </a:rPr>
              <a:t>AED</a:t>
            </a:r>
            <a:r>
              <a:rPr lang="en-AU" sz="2400" dirty="0">
                <a:solidFill>
                  <a:schemeClr val="bg1"/>
                </a:solidFill>
                <a:latin typeface="Avenir Medium" panose="02000503020000020003" pitchFamily="2" charset="0"/>
              </a:rPr>
              <a:t> machine if available </a:t>
            </a:r>
          </a:p>
        </p:txBody>
      </p:sp>
    </p:spTree>
    <p:extLst>
      <p:ext uri="{BB962C8B-B14F-4D97-AF65-F5344CB8AC3E}">
        <p14:creationId xmlns:p14="http://schemas.microsoft.com/office/powerpoint/2010/main" val="3397630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755236"/>
            <a:ext cx="8304178" cy="654199"/>
          </a:xfrm>
        </p:spPr>
        <p:txBody>
          <a:bodyPr anchor="t">
            <a:normAutofit fontScale="90000"/>
          </a:bodyPr>
          <a:lstStyle/>
          <a:p>
            <a:pPr algn="l"/>
            <a:r>
              <a:rPr lang="en-US" sz="4800" dirty="0"/>
              <a:t>MEN’S HEART HEALTH</a:t>
            </a:r>
            <a:endParaRPr lang="en-US" sz="4800" b="1" dirty="0">
              <a:solidFill>
                <a:srgbClr val="46B2D3"/>
              </a:solidFill>
              <a:latin typeface="Avenir Black" panose="02000503020000020003" pitchFamily="2" charset="0"/>
            </a:endParaRPr>
          </a:p>
        </p:txBody>
      </p:sp>
      <p:pic>
        <p:nvPicPr>
          <p:cNvPr id="8" name="Picture 7">
            <a:extLst>
              <a:ext uri="{FF2B5EF4-FFF2-40B4-BE49-F238E27FC236}">
                <a16:creationId xmlns:a16="http://schemas.microsoft.com/office/drawing/2014/main" id="{A5CF7C66-A714-F043-AF8F-1EC7390B1D76}"/>
              </a:ext>
            </a:extLst>
          </p:cNvPr>
          <p:cNvPicPr>
            <a:picLocks noChangeAspect="1"/>
          </p:cNvPicPr>
          <p:nvPr/>
        </p:nvPicPr>
        <p:blipFill>
          <a:blip r:embed="rId3"/>
          <a:stretch>
            <a:fillRect/>
          </a:stretch>
        </p:blipFill>
        <p:spPr>
          <a:xfrm>
            <a:off x="381000" y="6210337"/>
            <a:ext cx="11430000" cy="483094"/>
          </a:xfrm>
          <a:prstGeom prst="rect">
            <a:avLst/>
          </a:prstGeom>
        </p:spPr>
      </p:pic>
      <p:sp>
        <p:nvSpPr>
          <p:cNvPr id="9" name="TextBox 8">
            <a:extLst>
              <a:ext uri="{FF2B5EF4-FFF2-40B4-BE49-F238E27FC236}">
                <a16:creationId xmlns:a16="http://schemas.microsoft.com/office/drawing/2014/main" id="{232951EC-6ECF-1643-9830-8E87F2B07F21}"/>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KEY FACTS</a:t>
            </a:r>
          </a:p>
        </p:txBody>
      </p:sp>
      <p:sp>
        <p:nvSpPr>
          <p:cNvPr id="11" name="Subtitle 4">
            <a:extLst>
              <a:ext uri="{FF2B5EF4-FFF2-40B4-BE49-F238E27FC236}">
                <a16:creationId xmlns:a16="http://schemas.microsoft.com/office/drawing/2014/main" id="{4C392ECE-1BBD-154A-BD25-2EA82F3C6414}"/>
              </a:ext>
            </a:extLst>
          </p:cNvPr>
          <p:cNvSpPr>
            <a:spLocks noGrp="1"/>
          </p:cNvSpPr>
          <p:nvPr>
            <p:ph type="subTitle" idx="1"/>
          </p:nvPr>
        </p:nvSpPr>
        <p:spPr>
          <a:xfrm>
            <a:off x="1206432" y="1298955"/>
            <a:ext cx="8767864" cy="403108"/>
          </a:xfrm>
        </p:spPr>
        <p:txBody>
          <a:bodyPr>
            <a:normAutofit lnSpcReduction="10000"/>
          </a:bodyPr>
          <a:lstStyle/>
          <a:p>
            <a:pPr algn="l"/>
            <a:r>
              <a:rPr lang="en-US" dirty="0"/>
              <a:t>10 KEY FACTS</a:t>
            </a:r>
            <a:endParaRPr lang="en-US" b="1" dirty="0">
              <a:solidFill>
                <a:schemeClr val="bg1"/>
              </a:solidFill>
              <a:latin typeface="Avenir Black" panose="02000503020000020003" pitchFamily="2" charset="0"/>
            </a:endParaRPr>
          </a:p>
        </p:txBody>
      </p:sp>
      <p:pic>
        <p:nvPicPr>
          <p:cNvPr id="12" name="Picture 11">
            <a:extLst>
              <a:ext uri="{FF2B5EF4-FFF2-40B4-BE49-F238E27FC236}">
                <a16:creationId xmlns:a16="http://schemas.microsoft.com/office/drawing/2014/main" id="{0F12DC86-D5D0-AF4E-86F0-2894271183FA}"/>
              </a:ext>
            </a:extLst>
          </p:cNvPr>
          <p:cNvPicPr>
            <a:picLocks noChangeAspect="1"/>
          </p:cNvPicPr>
          <p:nvPr/>
        </p:nvPicPr>
        <p:blipFill>
          <a:blip r:embed="rId4"/>
          <a:stretch>
            <a:fillRect/>
          </a:stretch>
        </p:blipFill>
        <p:spPr>
          <a:xfrm>
            <a:off x="381000" y="889460"/>
            <a:ext cx="650602" cy="600556"/>
          </a:xfrm>
          <a:prstGeom prst="rect">
            <a:avLst/>
          </a:prstGeom>
        </p:spPr>
      </p:pic>
      <p:pic>
        <p:nvPicPr>
          <p:cNvPr id="7" name="Picture 6">
            <a:extLst>
              <a:ext uri="{FF2B5EF4-FFF2-40B4-BE49-F238E27FC236}">
                <a16:creationId xmlns:a16="http://schemas.microsoft.com/office/drawing/2014/main" id="{CA45F1BA-6ABD-6F47-ABE4-24D08A5B8B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6432" y="2654113"/>
            <a:ext cx="2613498" cy="2613498"/>
          </a:xfrm>
          <a:prstGeom prst="rect">
            <a:avLst/>
          </a:prstGeom>
          <a:ln>
            <a:solidFill>
              <a:schemeClr val="bg1"/>
            </a:solidFill>
          </a:ln>
        </p:spPr>
      </p:pic>
      <p:pic>
        <p:nvPicPr>
          <p:cNvPr id="15" name="Picture 14">
            <a:extLst>
              <a:ext uri="{FF2B5EF4-FFF2-40B4-BE49-F238E27FC236}">
                <a16:creationId xmlns:a16="http://schemas.microsoft.com/office/drawing/2014/main" id="{27A52C4B-D47A-A343-AE1E-9AE2AE1D9E9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19249" y="2644789"/>
            <a:ext cx="2613498" cy="2613498"/>
          </a:xfrm>
          <a:prstGeom prst="rect">
            <a:avLst/>
          </a:prstGeom>
          <a:ln>
            <a:solidFill>
              <a:schemeClr val="bg1"/>
            </a:solidFill>
          </a:ln>
        </p:spPr>
      </p:pic>
      <p:pic>
        <p:nvPicPr>
          <p:cNvPr id="16" name="Picture 15">
            <a:extLst>
              <a:ext uri="{FF2B5EF4-FFF2-40B4-BE49-F238E27FC236}">
                <a16:creationId xmlns:a16="http://schemas.microsoft.com/office/drawing/2014/main" id="{790553EE-525D-CB47-B850-811C3E37E97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32066" y="2644789"/>
            <a:ext cx="2613498" cy="2613498"/>
          </a:xfrm>
          <a:prstGeom prst="rect">
            <a:avLst/>
          </a:prstGeom>
          <a:ln>
            <a:solidFill>
              <a:schemeClr val="bg1"/>
            </a:solidFill>
          </a:ln>
        </p:spPr>
      </p:pic>
    </p:spTree>
    <p:extLst>
      <p:ext uri="{BB962C8B-B14F-4D97-AF65-F5344CB8AC3E}">
        <p14:creationId xmlns:p14="http://schemas.microsoft.com/office/powerpoint/2010/main" val="816574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B472C8-E624-BA44-A729-3B9663C10C4C}"/>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2862816"/>
            <a:ext cx="8304178" cy="654199"/>
          </a:xfrm>
        </p:spPr>
        <p:txBody>
          <a:bodyPr anchor="t">
            <a:normAutofit fontScale="90000"/>
          </a:bodyPr>
          <a:lstStyle/>
          <a:p>
            <a:pPr algn="l"/>
            <a:r>
              <a:rPr lang="en-US" sz="4800" b="1" dirty="0">
                <a:solidFill>
                  <a:srgbClr val="46B2D3"/>
                </a:solidFill>
                <a:latin typeface="Avenir Black" panose="02000503020000020003" pitchFamily="2" charset="0"/>
              </a:rPr>
              <a:t>KNOW YOUR MAN FACTS</a:t>
            </a:r>
          </a:p>
        </p:txBody>
      </p:sp>
      <p:pic>
        <p:nvPicPr>
          <p:cNvPr id="8" name="Picture 7">
            <a:extLst>
              <a:ext uri="{FF2B5EF4-FFF2-40B4-BE49-F238E27FC236}">
                <a16:creationId xmlns:a16="http://schemas.microsoft.com/office/drawing/2014/main" id="{A5CF7C66-A714-F043-AF8F-1EC7390B1D76}"/>
              </a:ext>
            </a:extLst>
          </p:cNvPr>
          <p:cNvPicPr>
            <a:picLocks noChangeAspect="1"/>
          </p:cNvPicPr>
          <p:nvPr/>
        </p:nvPicPr>
        <p:blipFill>
          <a:blip r:embed="rId4"/>
          <a:stretch>
            <a:fillRect/>
          </a:stretch>
        </p:blipFill>
        <p:spPr>
          <a:xfrm>
            <a:off x="381000" y="6210337"/>
            <a:ext cx="11430000" cy="483094"/>
          </a:xfrm>
          <a:prstGeom prst="rect">
            <a:avLst/>
          </a:prstGeom>
        </p:spPr>
      </p:pic>
      <p:sp>
        <p:nvSpPr>
          <p:cNvPr id="9" name="TextBox 8">
            <a:extLst>
              <a:ext uri="{FF2B5EF4-FFF2-40B4-BE49-F238E27FC236}">
                <a16:creationId xmlns:a16="http://schemas.microsoft.com/office/drawing/2014/main" id="{232951EC-6ECF-1643-9830-8E87F2B07F21}"/>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KEY FACTS</a:t>
            </a:r>
          </a:p>
        </p:txBody>
      </p:sp>
      <p:pic>
        <p:nvPicPr>
          <p:cNvPr id="10" name="Picture 9">
            <a:extLst>
              <a:ext uri="{FF2B5EF4-FFF2-40B4-BE49-F238E27FC236}">
                <a16:creationId xmlns:a16="http://schemas.microsoft.com/office/drawing/2014/main" id="{2D6CD030-1686-9843-918C-A4A411BB2810}"/>
              </a:ext>
            </a:extLst>
          </p:cNvPr>
          <p:cNvPicPr>
            <a:picLocks noChangeAspect="1"/>
          </p:cNvPicPr>
          <p:nvPr/>
        </p:nvPicPr>
        <p:blipFill>
          <a:blip r:embed="rId5"/>
          <a:stretch>
            <a:fillRect/>
          </a:stretch>
        </p:blipFill>
        <p:spPr>
          <a:xfrm>
            <a:off x="381000" y="2957677"/>
            <a:ext cx="682557" cy="682557"/>
          </a:xfrm>
          <a:prstGeom prst="rect">
            <a:avLst/>
          </a:prstGeom>
        </p:spPr>
      </p:pic>
      <p:sp>
        <p:nvSpPr>
          <p:cNvPr id="11" name="Subtitle 4">
            <a:extLst>
              <a:ext uri="{FF2B5EF4-FFF2-40B4-BE49-F238E27FC236}">
                <a16:creationId xmlns:a16="http://schemas.microsoft.com/office/drawing/2014/main" id="{4C392ECE-1BBD-154A-BD25-2EA82F3C6414}"/>
              </a:ext>
            </a:extLst>
          </p:cNvPr>
          <p:cNvSpPr>
            <a:spLocks noGrp="1"/>
          </p:cNvSpPr>
          <p:nvPr>
            <p:ph type="subTitle" idx="1"/>
          </p:nvPr>
        </p:nvSpPr>
        <p:spPr>
          <a:xfrm>
            <a:off x="1206432" y="3373082"/>
            <a:ext cx="8767864" cy="1193698"/>
          </a:xfrm>
        </p:spPr>
        <p:txBody>
          <a:bodyPr/>
          <a:lstStyle/>
          <a:p>
            <a:pPr algn="l"/>
            <a:r>
              <a:rPr lang="en-US" b="1" dirty="0">
                <a:solidFill>
                  <a:schemeClr val="bg1"/>
                </a:solidFill>
                <a:latin typeface="Avenir Black" panose="02000503020000020003" pitchFamily="2" charset="0"/>
              </a:rPr>
              <a:t>KEY FACTS ABOUT MEN’S HEART HEALTH</a:t>
            </a:r>
          </a:p>
        </p:txBody>
      </p:sp>
    </p:spTree>
    <p:extLst>
      <p:ext uri="{BB962C8B-B14F-4D97-AF65-F5344CB8AC3E}">
        <p14:creationId xmlns:p14="http://schemas.microsoft.com/office/powerpoint/2010/main" val="3396475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755236"/>
            <a:ext cx="8304178" cy="654199"/>
          </a:xfrm>
        </p:spPr>
        <p:txBody>
          <a:bodyPr anchor="t">
            <a:normAutofit fontScale="90000"/>
          </a:bodyPr>
          <a:lstStyle/>
          <a:p>
            <a:pPr algn="l"/>
            <a:r>
              <a:rPr lang="en-US" sz="4800" dirty="0"/>
              <a:t>MEN’S HEART HEALTH</a:t>
            </a:r>
            <a:endParaRPr lang="en-US" sz="4800" b="1" dirty="0">
              <a:solidFill>
                <a:srgbClr val="46B2D3"/>
              </a:solidFill>
              <a:latin typeface="Avenir Black" panose="02000503020000020003" pitchFamily="2" charset="0"/>
            </a:endParaRPr>
          </a:p>
        </p:txBody>
      </p:sp>
      <p:pic>
        <p:nvPicPr>
          <p:cNvPr id="8" name="Picture 7">
            <a:extLst>
              <a:ext uri="{FF2B5EF4-FFF2-40B4-BE49-F238E27FC236}">
                <a16:creationId xmlns:a16="http://schemas.microsoft.com/office/drawing/2014/main" id="{A5CF7C66-A714-F043-AF8F-1EC7390B1D76}"/>
              </a:ext>
            </a:extLst>
          </p:cNvPr>
          <p:cNvPicPr>
            <a:picLocks noChangeAspect="1"/>
          </p:cNvPicPr>
          <p:nvPr/>
        </p:nvPicPr>
        <p:blipFill>
          <a:blip r:embed="rId3"/>
          <a:stretch>
            <a:fillRect/>
          </a:stretch>
        </p:blipFill>
        <p:spPr>
          <a:xfrm>
            <a:off x="381000" y="6210337"/>
            <a:ext cx="11430000" cy="483094"/>
          </a:xfrm>
          <a:prstGeom prst="rect">
            <a:avLst/>
          </a:prstGeom>
        </p:spPr>
      </p:pic>
      <p:sp>
        <p:nvSpPr>
          <p:cNvPr id="9" name="TextBox 8">
            <a:extLst>
              <a:ext uri="{FF2B5EF4-FFF2-40B4-BE49-F238E27FC236}">
                <a16:creationId xmlns:a16="http://schemas.microsoft.com/office/drawing/2014/main" id="{232951EC-6ECF-1643-9830-8E87F2B07F21}"/>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KEY FACTS</a:t>
            </a:r>
          </a:p>
        </p:txBody>
      </p:sp>
      <p:sp>
        <p:nvSpPr>
          <p:cNvPr id="11" name="Subtitle 4">
            <a:extLst>
              <a:ext uri="{FF2B5EF4-FFF2-40B4-BE49-F238E27FC236}">
                <a16:creationId xmlns:a16="http://schemas.microsoft.com/office/drawing/2014/main" id="{4C392ECE-1BBD-154A-BD25-2EA82F3C6414}"/>
              </a:ext>
            </a:extLst>
          </p:cNvPr>
          <p:cNvSpPr>
            <a:spLocks noGrp="1"/>
          </p:cNvSpPr>
          <p:nvPr>
            <p:ph type="subTitle" idx="1"/>
          </p:nvPr>
        </p:nvSpPr>
        <p:spPr>
          <a:xfrm>
            <a:off x="1206432" y="1298955"/>
            <a:ext cx="8767864" cy="403108"/>
          </a:xfrm>
        </p:spPr>
        <p:txBody>
          <a:bodyPr>
            <a:normAutofit lnSpcReduction="10000"/>
          </a:bodyPr>
          <a:lstStyle/>
          <a:p>
            <a:pPr algn="l"/>
            <a:r>
              <a:rPr lang="en-US" dirty="0"/>
              <a:t>10 KEY FACTS</a:t>
            </a:r>
            <a:endParaRPr lang="en-US" b="1" dirty="0">
              <a:solidFill>
                <a:schemeClr val="bg1"/>
              </a:solidFill>
              <a:latin typeface="Avenir Black" panose="02000503020000020003" pitchFamily="2" charset="0"/>
            </a:endParaRPr>
          </a:p>
        </p:txBody>
      </p:sp>
      <p:pic>
        <p:nvPicPr>
          <p:cNvPr id="12" name="Picture 11">
            <a:extLst>
              <a:ext uri="{FF2B5EF4-FFF2-40B4-BE49-F238E27FC236}">
                <a16:creationId xmlns:a16="http://schemas.microsoft.com/office/drawing/2014/main" id="{0F12DC86-D5D0-AF4E-86F0-2894271183FA}"/>
              </a:ext>
            </a:extLst>
          </p:cNvPr>
          <p:cNvPicPr>
            <a:picLocks noChangeAspect="1"/>
          </p:cNvPicPr>
          <p:nvPr/>
        </p:nvPicPr>
        <p:blipFill>
          <a:blip r:embed="rId4"/>
          <a:stretch>
            <a:fillRect/>
          </a:stretch>
        </p:blipFill>
        <p:spPr>
          <a:xfrm>
            <a:off x="381000" y="889460"/>
            <a:ext cx="650602" cy="600556"/>
          </a:xfrm>
          <a:prstGeom prst="rect">
            <a:avLst/>
          </a:prstGeom>
        </p:spPr>
      </p:pic>
      <p:pic>
        <p:nvPicPr>
          <p:cNvPr id="10" name="Picture 9">
            <a:extLst>
              <a:ext uri="{FF2B5EF4-FFF2-40B4-BE49-F238E27FC236}">
                <a16:creationId xmlns:a16="http://schemas.microsoft.com/office/drawing/2014/main" id="{91DAF233-68C9-A847-98EE-16D434CB1A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12545" y="2618778"/>
            <a:ext cx="2633019" cy="2633019"/>
          </a:xfrm>
          <a:prstGeom prst="rect">
            <a:avLst/>
          </a:prstGeom>
          <a:ln>
            <a:solidFill>
              <a:schemeClr val="bg1"/>
            </a:solidFill>
          </a:ln>
        </p:spPr>
      </p:pic>
      <p:pic>
        <p:nvPicPr>
          <p:cNvPr id="3" name="Picture 2">
            <a:extLst>
              <a:ext uri="{FF2B5EF4-FFF2-40B4-BE49-F238E27FC236}">
                <a16:creationId xmlns:a16="http://schemas.microsoft.com/office/drawing/2014/main" id="{BB533B82-F29C-5344-8047-012DC57E131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78842" y="2617482"/>
            <a:ext cx="2634315" cy="2634315"/>
          </a:xfrm>
          <a:prstGeom prst="rect">
            <a:avLst/>
          </a:prstGeom>
          <a:ln>
            <a:solidFill>
              <a:schemeClr val="bg1"/>
            </a:solidFill>
          </a:ln>
        </p:spPr>
      </p:pic>
      <p:pic>
        <p:nvPicPr>
          <p:cNvPr id="4" name="Picture 3">
            <a:extLst>
              <a:ext uri="{FF2B5EF4-FFF2-40B4-BE49-F238E27FC236}">
                <a16:creationId xmlns:a16="http://schemas.microsoft.com/office/drawing/2014/main" id="{3B00E603-7521-1B44-A3AF-4376595DF0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45139" y="2617482"/>
            <a:ext cx="2634315" cy="2634315"/>
          </a:xfrm>
          <a:prstGeom prst="rect">
            <a:avLst/>
          </a:prstGeom>
          <a:ln>
            <a:solidFill>
              <a:schemeClr val="bg1"/>
            </a:solidFill>
          </a:ln>
        </p:spPr>
      </p:pic>
    </p:spTree>
    <p:extLst>
      <p:ext uri="{BB962C8B-B14F-4D97-AF65-F5344CB8AC3E}">
        <p14:creationId xmlns:p14="http://schemas.microsoft.com/office/powerpoint/2010/main" val="605728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755236"/>
            <a:ext cx="8304178" cy="654199"/>
          </a:xfrm>
        </p:spPr>
        <p:txBody>
          <a:bodyPr anchor="t">
            <a:normAutofit fontScale="90000"/>
          </a:bodyPr>
          <a:lstStyle/>
          <a:p>
            <a:pPr algn="l"/>
            <a:r>
              <a:rPr lang="en-US" sz="4800" dirty="0"/>
              <a:t>MEN’S HEART HEALTH</a:t>
            </a:r>
            <a:endParaRPr lang="en-US" sz="4800" b="1" dirty="0">
              <a:solidFill>
                <a:srgbClr val="46B2D3"/>
              </a:solidFill>
              <a:latin typeface="Avenir Black" panose="02000503020000020003" pitchFamily="2" charset="0"/>
            </a:endParaRPr>
          </a:p>
        </p:txBody>
      </p:sp>
      <p:pic>
        <p:nvPicPr>
          <p:cNvPr id="8" name="Picture 7">
            <a:extLst>
              <a:ext uri="{FF2B5EF4-FFF2-40B4-BE49-F238E27FC236}">
                <a16:creationId xmlns:a16="http://schemas.microsoft.com/office/drawing/2014/main" id="{A5CF7C66-A714-F043-AF8F-1EC7390B1D76}"/>
              </a:ext>
            </a:extLst>
          </p:cNvPr>
          <p:cNvPicPr>
            <a:picLocks noChangeAspect="1"/>
          </p:cNvPicPr>
          <p:nvPr/>
        </p:nvPicPr>
        <p:blipFill>
          <a:blip r:embed="rId3"/>
          <a:stretch>
            <a:fillRect/>
          </a:stretch>
        </p:blipFill>
        <p:spPr>
          <a:xfrm>
            <a:off x="381000" y="6210337"/>
            <a:ext cx="11430000" cy="483094"/>
          </a:xfrm>
          <a:prstGeom prst="rect">
            <a:avLst/>
          </a:prstGeom>
        </p:spPr>
      </p:pic>
      <p:sp>
        <p:nvSpPr>
          <p:cNvPr id="9" name="TextBox 8">
            <a:extLst>
              <a:ext uri="{FF2B5EF4-FFF2-40B4-BE49-F238E27FC236}">
                <a16:creationId xmlns:a16="http://schemas.microsoft.com/office/drawing/2014/main" id="{232951EC-6ECF-1643-9830-8E87F2B07F21}"/>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KEY FACTS</a:t>
            </a:r>
          </a:p>
        </p:txBody>
      </p:sp>
      <p:sp>
        <p:nvSpPr>
          <p:cNvPr id="11" name="Subtitle 4">
            <a:extLst>
              <a:ext uri="{FF2B5EF4-FFF2-40B4-BE49-F238E27FC236}">
                <a16:creationId xmlns:a16="http://schemas.microsoft.com/office/drawing/2014/main" id="{4C392ECE-1BBD-154A-BD25-2EA82F3C6414}"/>
              </a:ext>
            </a:extLst>
          </p:cNvPr>
          <p:cNvSpPr>
            <a:spLocks noGrp="1"/>
          </p:cNvSpPr>
          <p:nvPr>
            <p:ph type="subTitle" idx="1"/>
          </p:nvPr>
        </p:nvSpPr>
        <p:spPr>
          <a:xfrm>
            <a:off x="1206432" y="1298955"/>
            <a:ext cx="8767864" cy="403108"/>
          </a:xfrm>
        </p:spPr>
        <p:txBody>
          <a:bodyPr>
            <a:normAutofit lnSpcReduction="10000"/>
          </a:bodyPr>
          <a:lstStyle/>
          <a:p>
            <a:pPr algn="l"/>
            <a:r>
              <a:rPr lang="en-US" dirty="0"/>
              <a:t>10 KEY FACTS</a:t>
            </a:r>
            <a:endParaRPr lang="en-US" b="1" dirty="0">
              <a:solidFill>
                <a:schemeClr val="bg1"/>
              </a:solidFill>
              <a:latin typeface="Avenir Black" panose="02000503020000020003" pitchFamily="2" charset="0"/>
            </a:endParaRPr>
          </a:p>
        </p:txBody>
      </p:sp>
      <p:pic>
        <p:nvPicPr>
          <p:cNvPr id="12" name="Picture 11">
            <a:extLst>
              <a:ext uri="{FF2B5EF4-FFF2-40B4-BE49-F238E27FC236}">
                <a16:creationId xmlns:a16="http://schemas.microsoft.com/office/drawing/2014/main" id="{0F12DC86-D5D0-AF4E-86F0-2894271183FA}"/>
              </a:ext>
            </a:extLst>
          </p:cNvPr>
          <p:cNvPicPr>
            <a:picLocks noChangeAspect="1"/>
          </p:cNvPicPr>
          <p:nvPr/>
        </p:nvPicPr>
        <p:blipFill>
          <a:blip r:embed="rId4"/>
          <a:stretch>
            <a:fillRect/>
          </a:stretch>
        </p:blipFill>
        <p:spPr>
          <a:xfrm>
            <a:off x="381000" y="889460"/>
            <a:ext cx="650602" cy="600556"/>
          </a:xfrm>
          <a:prstGeom prst="rect">
            <a:avLst/>
          </a:prstGeom>
        </p:spPr>
      </p:pic>
      <p:pic>
        <p:nvPicPr>
          <p:cNvPr id="10" name="Picture 9">
            <a:extLst>
              <a:ext uri="{FF2B5EF4-FFF2-40B4-BE49-F238E27FC236}">
                <a16:creationId xmlns:a16="http://schemas.microsoft.com/office/drawing/2014/main" id="{259238AC-9603-3142-A6DC-1DF452A6AC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89567" y="2618778"/>
            <a:ext cx="2633019" cy="2633019"/>
          </a:xfrm>
          <a:prstGeom prst="rect">
            <a:avLst/>
          </a:prstGeom>
          <a:ln>
            <a:solidFill>
              <a:schemeClr val="bg1"/>
            </a:solidFill>
          </a:ln>
        </p:spPr>
      </p:pic>
      <p:pic>
        <p:nvPicPr>
          <p:cNvPr id="6" name="Picture 5">
            <a:extLst>
              <a:ext uri="{FF2B5EF4-FFF2-40B4-BE49-F238E27FC236}">
                <a16:creationId xmlns:a16="http://schemas.microsoft.com/office/drawing/2014/main" id="{D837D717-E612-DC45-9693-7924B31B86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58064" y="2618778"/>
            <a:ext cx="2633019" cy="2633019"/>
          </a:xfrm>
          <a:prstGeom prst="rect">
            <a:avLst/>
          </a:prstGeom>
          <a:ln>
            <a:solidFill>
              <a:schemeClr val="bg1"/>
            </a:solidFill>
          </a:ln>
        </p:spPr>
      </p:pic>
    </p:spTree>
    <p:extLst>
      <p:ext uri="{BB962C8B-B14F-4D97-AF65-F5344CB8AC3E}">
        <p14:creationId xmlns:p14="http://schemas.microsoft.com/office/powerpoint/2010/main" val="1046063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755236"/>
            <a:ext cx="8304178" cy="654199"/>
          </a:xfrm>
        </p:spPr>
        <p:txBody>
          <a:bodyPr anchor="t">
            <a:normAutofit fontScale="90000"/>
          </a:bodyPr>
          <a:lstStyle/>
          <a:p>
            <a:pPr algn="l"/>
            <a:r>
              <a:rPr lang="en-US" sz="4800" dirty="0"/>
              <a:t>MEN’S HEART HEALTH</a:t>
            </a:r>
            <a:endParaRPr lang="en-US" sz="4800" b="1" dirty="0">
              <a:solidFill>
                <a:srgbClr val="46B2D3"/>
              </a:solidFill>
              <a:latin typeface="Avenir Black" panose="02000503020000020003" pitchFamily="2" charset="0"/>
            </a:endParaRPr>
          </a:p>
        </p:txBody>
      </p:sp>
      <p:pic>
        <p:nvPicPr>
          <p:cNvPr id="8" name="Picture 7">
            <a:extLst>
              <a:ext uri="{FF2B5EF4-FFF2-40B4-BE49-F238E27FC236}">
                <a16:creationId xmlns:a16="http://schemas.microsoft.com/office/drawing/2014/main" id="{A5CF7C66-A714-F043-AF8F-1EC7390B1D76}"/>
              </a:ext>
            </a:extLst>
          </p:cNvPr>
          <p:cNvPicPr>
            <a:picLocks noChangeAspect="1"/>
          </p:cNvPicPr>
          <p:nvPr/>
        </p:nvPicPr>
        <p:blipFill>
          <a:blip r:embed="rId3"/>
          <a:stretch>
            <a:fillRect/>
          </a:stretch>
        </p:blipFill>
        <p:spPr>
          <a:xfrm>
            <a:off x="381000" y="6210337"/>
            <a:ext cx="11430000" cy="483094"/>
          </a:xfrm>
          <a:prstGeom prst="rect">
            <a:avLst/>
          </a:prstGeom>
        </p:spPr>
      </p:pic>
      <p:sp>
        <p:nvSpPr>
          <p:cNvPr id="9" name="TextBox 8">
            <a:extLst>
              <a:ext uri="{FF2B5EF4-FFF2-40B4-BE49-F238E27FC236}">
                <a16:creationId xmlns:a16="http://schemas.microsoft.com/office/drawing/2014/main" id="{232951EC-6ECF-1643-9830-8E87F2B07F21}"/>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KEY FACTS</a:t>
            </a:r>
          </a:p>
        </p:txBody>
      </p:sp>
      <p:sp>
        <p:nvSpPr>
          <p:cNvPr id="11" name="Subtitle 4">
            <a:extLst>
              <a:ext uri="{FF2B5EF4-FFF2-40B4-BE49-F238E27FC236}">
                <a16:creationId xmlns:a16="http://schemas.microsoft.com/office/drawing/2014/main" id="{4C392ECE-1BBD-154A-BD25-2EA82F3C6414}"/>
              </a:ext>
            </a:extLst>
          </p:cNvPr>
          <p:cNvSpPr>
            <a:spLocks noGrp="1"/>
          </p:cNvSpPr>
          <p:nvPr>
            <p:ph type="subTitle" idx="1"/>
          </p:nvPr>
        </p:nvSpPr>
        <p:spPr>
          <a:xfrm>
            <a:off x="1206432" y="1298955"/>
            <a:ext cx="8767864" cy="403108"/>
          </a:xfrm>
        </p:spPr>
        <p:txBody>
          <a:bodyPr>
            <a:normAutofit lnSpcReduction="10000"/>
          </a:bodyPr>
          <a:lstStyle/>
          <a:p>
            <a:pPr algn="l"/>
            <a:r>
              <a:rPr lang="en-US" dirty="0"/>
              <a:t>10 KEY FACTS</a:t>
            </a:r>
            <a:endParaRPr lang="en-US" b="1" dirty="0">
              <a:solidFill>
                <a:schemeClr val="bg1"/>
              </a:solidFill>
              <a:latin typeface="Avenir Black" panose="02000503020000020003" pitchFamily="2" charset="0"/>
            </a:endParaRPr>
          </a:p>
        </p:txBody>
      </p:sp>
      <p:pic>
        <p:nvPicPr>
          <p:cNvPr id="12" name="Picture 11">
            <a:extLst>
              <a:ext uri="{FF2B5EF4-FFF2-40B4-BE49-F238E27FC236}">
                <a16:creationId xmlns:a16="http://schemas.microsoft.com/office/drawing/2014/main" id="{0F12DC86-D5D0-AF4E-86F0-2894271183FA}"/>
              </a:ext>
            </a:extLst>
          </p:cNvPr>
          <p:cNvPicPr>
            <a:picLocks noChangeAspect="1"/>
          </p:cNvPicPr>
          <p:nvPr/>
        </p:nvPicPr>
        <p:blipFill>
          <a:blip r:embed="rId4"/>
          <a:stretch>
            <a:fillRect/>
          </a:stretch>
        </p:blipFill>
        <p:spPr>
          <a:xfrm>
            <a:off x="381000" y="889460"/>
            <a:ext cx="650602" cy="600556"/>
          </a:xfrm>
          <a:prstGeom prst="rect">
            <a:avLst/>
          </a:prstGeom>
        </p:spPr>
      </p:pic>
      <p:pic>
        <p:nvPicPr>
          <p:cNvPr id="3" name="Picture 2">
            <a:extLst>
              <a:ext uri="{FF2B5EF4-FFF2-40B4-BE49-F238E27FC236}">
                <a16:creationId xmlns:a16="http://schemas.microsoft.com/office/drawing/2014/main" id="{7307DFE5-9AFE-7D43-A902-39E231AE1C6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78488" y="2638300"/>
            <a:ext cx="2613498" cy="2613498"/>
          </a:xfrm>
          <a:prstGeom prst="rect">
            <a:avLst/>
          </a:prstGeom>
          <a:ln>
            <a:solidFill>
              <a:schemeClr val="bg1"/>
            </a:solidFill>
          </a:ln>
        </p:spPr>
      </p:pic>
      <p:pic>
        <p:nvPicPr>
          <p:cNvPr id="4" name="Picture 3">
            <a:extLst>
              <a:ext uri="{FF2B5EF4-FFF2-40B4-BE49-F238E27FC236}">
                <a16:creationId xmlns:a16="http://schemas.microsoft.com/office/drawing/2014/main" id="{E7759E98-E792-9842-A4D3-0E65A953D7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50362" y="2660602"/>
            <a:ext cx="2613498" cy="2613498"/>
          </a:xfrm>
          <a:prstGeom prst="rect">
            <a:avLst/>
          </a:prstGeom>
          <a:ln>
            <a:solidFill>
              <a:schemeClr val="bg1"/>
            </a:solidFill>
          </a:ln>
        </p:spPr>
      </p:pic>
    </p:spTree>
    <p:extLst>
      <p:ext uri="{BB962C8B-B14F-4D97-AF65-F5344CB8AC3E}">
        <p14:creationId xmlns:p14="http://schemas.microsoft.com/office/powerpoint/2010/main" val="30382252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14E5AA-8D91-F642-BBD7-CDCB82F5C615}"/>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279A9231-4EBF-C24B-8870-41C1148048E3}"/>
              </a:ext>
            </a:extLst>
          </p:cNvPr>
          <p:cNvSpPr txBox="1"/>
          <p:nvPr/>
        </p:nvSpPr>
        <p:spPr>
          <a:xfrm>
            <a:off x="2632497" y="5359940"/>
            <a:ext cx="7017341" cy="710707"/>
          </a:xfrm>
          <a:prstGeom prst="rect">
            <a:avLst/>
          </a:prstGeom>
          <a:noFill/>
        </p:spPr>
        <p:txBody>
          <a:bodyPr wrap="square" rtlCol="0">
            <a:spAutoFit/>
          </a:bodyPr>
          <a:lstStyle/>
          <a:p>
            <a:pPr algn="ctr">
              <a:lnSpc>
                <a:spcPct val="150000"/>
              </a:lnSpc>
            </a:pPr>
            <a:r>
              <a:rPr lang="en-AU" sz="1400" dirty="0">
                <a:solidFill>
                  <a:schemeClr val="bg1"/>
                </a:solidFill>
                <a:latin typeface="Avenir Medium" panose="02000503020000020003" pitchFamily="2" charset="0"/>
              </a:rPr>
              <a:t>Created by the Australian Men's Health Forum</a:t>
            </a:r>
          </a:p>
          <a:p>
            <a:pPr algn="ctr">
              <a:lnSpc>
                <a:spcPct val="150000"/>
              </a:lnSpc>
            </a:pPr>
            <a:r>
              <a:rPr lang="en-AU" sz="1400" dirty="0">
                <a:solidFill>
                  <a:srgbClr val="46B2D3"/>
                </a:solidFill>
                <a:latin typeface="Avenir Medium" panose="02000503020000020003" pitchFamily="2" charset="0"/>
                <a:hlinkClick r:id="rId4">
                  <a:extLst>
                    <a:ext uri="{A12FA001-AC4F-418D-AE19-62706E023703}">
                      <ahyp:hlinkClr xmlns:ahyp="http://schemas.microsoft.com/office/drawing/2018/hyperlinkcolor" val="tx"/>
                    </a:ext>
                  </a:extLst>
                </a:hlinkClick>
              </a:rPr>
              <a:t>www.amhf.org.au</a:t>
            </a:r>
            <a:endParaRPr lang="en-US" sz="1400" dirty="0">
              <a:solidFill>
                <a:srgbClr val="46B2D3"/>
              </a:solidFill>
              <a:latin typeface="Avenir Medium" panose="02000503020000020003" pitchFamily="2" charset="0"/>
            </a:endParaRPr>
          </a:p>
        </p:txBody>
      </p:sp>
      <p:pic>
        <p:nvPicPr>
          <p:cNvPr id="4" name="Picture 3">
            <a:extLst>
              <a:ext uri="{FF2B5EF4-FFF2-40B4-BE49-F238E27FC236}">
                <a16:creationId xmlns:a16="http://schemas.microsoft.com/office/drawing/2014/main" id="{C5475BC3-EDC2-1240-A265-A68224759BD2}"/>
              </a:ext>
            </a:extLst>
          </p:cNvPr>
          <p:cNvPicPr>
            <a:picLocks noChangeAspect="1"/>
          </p:cNvPicPr>
          <p:nvPr/>
        </p:nvPicPr>
        <p:blipFill>
          <a:blip r:embed="rId5"/>
          <a:stretch>
            <a:fillRect/>
          </a:stretch>
        </p:blipFill>
        <p:spPr>
          <a:xfrm>
            <a:off x="3683000" y="4324096"/>
            <a:ext cx="4826000" cy="660400"/>
          </a:xfrm>
          <a:prstGeom prst="rect">
            <a:avLst/>
          </a:prstGeom>
        </p:spPr>
      </p:pic>
    </p:spTree>
    <p:extLst>
      <p:ext uri="{BB962C8B-B14F-4D97-AF65-F5344CB8AC3E}">
        <p14:creationId xmlns:p14="http://schemas.microsoft.com/office/powerpoint/2010/main" val="560131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755236"/>
            <a:ext cx="8304178" cy="654199"/>
          </a:xfrm>
        </p:spPr>
        <p:txBody>
          <a:bodyPr anchor="t">
            <a:normAutofit fontScale="90000"/>
          </a:bodyPr>
          <a:lstStyle/>
          <a:p>
            <a:pPr algn="l"/>
            <a:r>
              <a:rPr lang="en-US" sz="4800" dirty="0"/>
              <a:t>HEART QUIZ 1</a:t>
            </a:r>
            <a:endParaRPr lang="en-US" sz="4800" b="1" dirty="0">
              <a:solidFill>
                <a:srgbClr val="46B2D3"/>
              </a:solidFill>
              <a:latin typeface="Avenir Black" panose="02000503020000020003" pitchFamily="2" charset="0"/>
            </a:endParaRPr>
          </a:p>
        </p:txBody>
      </p:sp>
      <p:pic>
        <p:nvPicPr>
          <p:cNvPr id="8" name="Picture 7">
            <a:extLst>
              <a:ext uri="{FF2B5EF4-FFF2-40B4-BE49-F238E27FC236}">
                <a16:creationId xmlns:a16="http://schemas.microsoft.com/office/drawing/2014/main" id="{A5CF7C66-A714-F043-AF8F-1EC7390B1D76}"/>
              </a:ext>
            </a:extLst>
          </p:cNvPr>
          <p:cNvPicPr>
            <a:picLocks noChangeAspect="1"/>
          </p:cNvPicPr>
          <p:nvPr/>
        </p:nvPicPr>
        <p:blipFill>
          <a:blip r:embed="rId3"/>
          <a:stretch>
            <a:fillRect/>
          </a:stretch>
        </p:blipFill>
        <p:spPr>
          <a:xfrm>
            <a:off x="381000" y="6210337"/>
            <a:ext cx="11430000" cy="483094"/>
          </a:xfrm>
          <a:prstGeom prst="rect">
            <a:avLst/>
          </a:prstGeom>
        </p:spPr>
      </p:pic>
      <p:sp>
        <p:nvSpPr>
          <p:cNvPr id="9" name="TextBox 8">
            <a:extLst>
              <a:ext uri="{FF2B5EF4-FFF2-40B4-BE49-F238E27FC236}">
                <a16:creationId xmlns:a16="http://schemas.microsoft.com/office/drawing/2014/main" id="{232951EC-6ECF-1643-9830-8E87F2B07F21}"/>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KEY FACTS</a:t>
            </a:r>
          </a:p>
        </p:txBody>
      </p:sp>
      <p:pic>
        <p:nvPicPr>
          <p:cNvPr id="10" name="Picture 9">
            <a:extLst>
              <a:ext uri="{FF2B5EF4-FFF2-40B4-BE49-F238E27FC236}">
                <a16:creationId xmlns:a16="http://schemas.microsoft.com/office/drawing/2014/main" id="{2D6CD030-1686-9843-918C-A4A411BB2810}"/>
              </a:ext>
            </a:extLst>
          </p:cNvPr>
          <p:cNvPicPr>
            <a:picLocks noChangeAspect="1"/>
          </p:cNvPicPr>
          <p:nvPr/>
        </p:nvPicPr>
        <p:blipFill>
          <a:blip r:embed="rId4"/>
          <a:stretch>
            <a:fillRect/>
          </a:stretch>
        </p:blipFill>
        <p:spPr>
          <a:xfrm>
            <a:off x="381000" y="872399"/>
            <a:ext cx="682557" cy="682557"/>
          </a:xfrm>
          <a:prstGeom prst="rect">
            <a:avLst/>
          </a:prstGeom>
        </p:spPr>
      </p:pic>
      <p:sp>
        <p:nvSpPr>
          <p:cNvPr id="11" name="Subtitle 4">
            <a:extLst>
              <a:ext uri="{FF2B5EF4-FFF2-40B4-BE49-F238E27FC236}">
                <a16:creationId xmlns:a16="http://schemas.microsoft.com/office/drawing/2014/main" id="{4C392ECE-1BBD-154A-BD25-2EA82F3C6414}"/>
              </a:ext>
            </a:extLst>
          </p:cNvPr>
          <p:cNvSpPr>
            <a:spLocks noGrp="1"/>
          </p:cNvSpPr>
          <p:nvPr>
            <p:ph type="subTitle" idx="1"/>
          </p:nvPr>
        </p:nvSpPr>
        <p:spPr>
          <a:xfrm>
            <a:off x="1206432" y="1298955"/>
            <a:ext cx="8767864" cy="403108"/>
          </a:xfrm>
        </p:spPr>
        <p:txBody>
          <a:bodyPr>
            <a:normAutofit lnSpcReduction="10000"/>
          </a:bodyPr>
          <a:lstStyle/>
          <a:p>
            <a:pPr algn="l"/>
            <a:r>
              <a:rPr lang="en-US" dirty="0"/>
              <a:t>What are the top 5 killers of Aussie men?</a:t>
            </a:r>
            <a:endParaRPr lang="en-US" b="1" dirty="0">
              <a:solidFill>
                <a:schemeClr val="bg1"/>
              </a:solidFill>
              <a:latin typeface="Avenir Black" panose="02000503020000020003" pitchFamily="2" charset="0"/>
            </a:endParaRPr>
          </a:p>
        </p:txBody>
      </p:sp>
      <p:sp>
        <p:nvSpPr>
          <p:cNvPr id="3" name="TextBox 2">
            <a:extLst>
              <a:ext uri="{FF2B5EF4-FFF2-40B4-BE49-F238E27FC236}">
                <a16:creationId xmlns:a16="http://schemas.microsoft.com/office/drawing/2014/main" id="{1A36A8B3-941B-EA41-9845-0EF897239D90}"/>
              </a:ext>
            </a:extLst>
          </p:cNvPr>
          <p:cNvSpPr txBox="1"/>
          <p:nvPr/>
        </p:nvSpPr>
        <p:spPr>
          <a:xfrm>
            <a:off x="1206432" y="1927785"/>
            <a:ext cx="9233210" cy="3046988"/>
          </a:xfrm>
          <a:prstGeom prst="rect">
            <a:avLst/>
          </a:prstGeom>
          <a:noFill/>
        </p:spPr>
        <p:txBody>
          <a:bodyPr wrap="square" rtlCol="0">
            <a:spAutoFit/>
          </a:bodyPr>
          <a:lstStyle/>
          <a:p>
            <a:r>
              <a:rPr lang="en-US" sz="2400" dirty="0">
                <a:solidFill>
                  <a:schemeClr val="bg1"/>
                </a:solidFill>
                <a:latin typeface="Avenir Medium" panose="02000503020000020003" pitchFamily="2" charset="0"/>
              </a:rPr>
              <a:t>•   Suicide?</a:t>
            </a:r>
          </a:p>
          <a:p>
            <a:r>
              <a:rPr lang="en-US" sz="2400" dirty="0">
                <a:solidFill>
                  <a:schemeClr val="bg1"/>
                </a:solidFill>
                <a:latin typeface="Avenir Medium" panose="02000503020000020003" pitchFamily="2" charset="0"/>
              </a:rPr>
              <a:t>•   Prostate cancer?</a:t>
            </a:r>
          </a:p>
          <a:p>
            <a:r>
              <a:rPr lang="en-US" sz="2400" dirty="0">
                <a:solidFill>
                  <a:schemeClr val="bg1"/>
                </a:solidFill>
                <a:latin typeface="Avenir Medium" panose="02000503020000020003" pitchFamily="2" charset="0"/>
              </a:rPr>
              <a:t>•   Road accidents?</a:t>
            </a:r>
          </a:p>
          <a:p>
            <a:r>
              <a:rPr lang="en-US" sz="2400" dirty="0">
                <a:solidFill>
                  <a:schemeClr val="bg1"/>
                </a:solidFill>
                <a:latin typeface="Avenir Medium" panose="02000503020000020003" pitchFamily="2" charset="0"/>
              </a:rPr>
              <a:t>•   Lung cancer? </a:t>
            </a:r>
          </a:p>
          <a:p>
            <a:r>
              <a:rPr lang="en-US" sz="2400" dirty="0">
                <a:solidFill>
                  <a:schemeClr val="bg1"/>
                </a:solidFill>
                <a:latin typeface="Avenir Medium" panose="02000503020000020003" pitchFamily="2" charset="0"/>
              </a:rPr>
              <a:t>•   Bowel cancer?</a:t>
            </a:r>
          </a:p>
          <a:p>
            <a:r>
              <a:rPr lang="en-US" sz="2400" dirty="0">
                <a:solidFill>
                  <a:schemeClr val="bg1"/>
                </a:solidFill>
                <a:latin typeface="Avenir Medium" panose="02000503020000020003" pitchFamily="2" charset="0"/>
              </a:rPr>
              <a:t>•   Dementia?</a:t>
            </a:r>
          </a:p>
          <a:p>
            <a:r>
              <a:rPr lang="en-US" sz="2400" dirty="0">
                <a:solidFill>
                  <a:schemeClr val="bg1"/>
                </a:solidFill>
                <a:latin typeface="Avenir Medium" panose="02000503020000020003" pitchFamily="2" charset="0"/>
              </a:rPr>
              <a:t>•   Lung disease?</a:t>
            </a:r>
          </a:p>
          <a:p>
            <a:r>
              <a:rPr lang="en-US" sz="2400" dirty="0">
                <a:solidFill>
                  <a:schemeClr val="bg1"/>
                </a:solidFill>
                <a:latin typeface="Avenir Medium" panose="02000503020000020003" pitchFamily="2" charset="0"/>
              </a:rPr>
              <a:t>•   Diabetes? </a:t>
            </a:r>
          </a:p>
        </p:txBody>
      </p:sp>
    </p:spTree>
    <p:extLst>
      <p:ext uri="{BB962C8B-B14F-4D97-AF65-F5344CB8AC3E}">
        <p14:creationId xmlns:p14="http://schemas.microsoft.com/office/powerpoint/2010/main" val="2889511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755236"/>
            <a:ext cx="8304178" cy="654199"/>
          </a:xfrm>
        </p:spPr>
        <p:txBody>
          <a:bodyPr anchor="t">
            <a:normAutofit fontScale="90000"/>
          </a:bodyPr>
          <a:lstStyle/>
          <a:p>
            <a:pPr algn="l"/>
            <a:r>
              <a:rPr lang="en-US" sz="4800" dirty="0"/>
              <a:t>HEART QUIZ 1 - ANSWER</a:t>
            </a:r>
            <a:endParaRPr lang="en-US" sz="4800" b="1" dirty="0">
              <a:solidFill>
                <a:srgbClr val="46B2D3"/>
              </a:solidFill>
              <a:latin typeface="Avenir Black" panose="02000503020000020003" pitchFamily="2" charset="0"/>
            </a:endParaRPr>
          </a:p>
        </p:txBody>
      </p:sp>
      <p:pic>
        <p:nvPicPr>
          <p:cNvPr id="8" name="Picture 7">
            <a:extLst>
              <a:ext uri="{FF2B5EF4-FFF2-40B4-BE49-F238E27FC236}">
                <a16:creationId xmlns:a16="http://schemas.microsoft.com/office/drawing/2014/main" id="{A5CF7C66-A714-F043-AF8F-1EC7390B1D76}"/>
              </a:ext>
            </a:extLst>
          </p:cNvPr>
          <p:cNvPicPr>
            <a:picLocks noChangeAspect="1"/>
          </p:cNvPicPr>
          <p:nvPr/>
        </p:nvPicPr>
        <p:blipFill>
          <a:blip r:embed="rId3"/>
          <a:stretch>
            <a:fillRect/>
          </a:stretch>
        </p:blipFill>
        <p:spPr>
          <a:xfrm>
            <a:off x="381000" y="6210337"/>
            <a:ext cx="11430000" cy="483094"/>
          </a:xfrm>
          <a:prstGeom prst="rect">
            <a:avLst/>
          </a:prstGeom>
        </p:spPr>
      </p:pic>
      <p:sp>
        <p:nvSpPr>
          <p:cNvPr id="9" name="TextBox 8">
            <a:extLst>
              <a:ext uri="{FF2B5EF4-FFF2-40B4-BE49-F238E27FC236}">
                <a16:creationId xmlns:a16="http://schemas.microsoft.com/office/drawing/2014/main" id="{232951EC-6ECF-1643-9830-8E87F2B07F21}"/>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KEY FACTS</a:t>
            </a:r>
          </a:p>
        </p:txBody>
      </p:sp>
      <p:pic>
        <p:nvPicPr>
          <p:cNvPr id="10" name="Picture 9">
            <a:extLst>
              <a:ext uri="{FF2B5EF4-FFF2-40B4-BE49-F238E27FC236}">
                <a16:creationId xmlns:a16="http://schemas.microsoft.com/office/drawing/2014/main" id="{2D6CD030-1686-9843-918C-A4A411BB2810}"/>
              </a:ext>
            </a:extLst>
          </p:cNvPr>
          <p:cNvPicPr>
            <a:picLocks noChangeAspect="1"/>
          </p:cNvPicPr>
          <p:nvPr/>
        </p:nvPicPr>
        <p:blipFill>
          <a:blip r:embed="rId4"/>
          <a:stretch>
            <a:fillRect/>
          </a:stretch>
        </p:blipFill>
        <p:spPr>
          <a:xfrm>
            <a:off x="381000" y="872399"/>
            <a:ext cx="682557" cy="682557"/>
          </a:xfrm>
          <a:prstGeom prst="rect">
            <a:avLst/>
          </a:prstGeom>
        </p:spPr>
      </p:pic>
      <p:sp>
        <p:nvSpPr>
          <p:cNvPr id="11" name="Subtitle 4">
            <a:extLst>
              <a:ext uri="{FF2B5EF4-FFF2-40B4-BE49-F238E27FC236}">
                <a16:creationId xmlns:a16="http://schemas.microsoft.com/office/drawing/2014/main" id="{4C392ECE-1BBD-154A-BD25-2EA82F3C6414}"/>
              </a:ext>
            </a:extLst>
          </p:cNvPr>
          <p:cNvSpPr>
            <a:spLocks noGrp="1"/>
          </p:cNvSpPr>
          <p:nvPr>
            <p:ph type="subTitle" idx="1"/>
          </p:nvPr>
        </p:nvSpPr>
        <p:spPr>
          <a:xfrm>
            <a:off x="1206432" y="1298955"/>
            <a:ext cx="8767864" cy="403108"/>
          </a:xfrm>
        </p:spPr>
        <p:txBody>
          <a:bodyPr>
            <a:normAutofit lnSpcReduction="10000"/>
          </a:bodyPr>
          <a:lstStyle/>
          <a:p>
            <a:pPr algn="l"/>
            <a:r>
              <a:rPr lang="en-US" dirty="0"/>
              <a:t>What are the top 5 killers of Aussie men?</a:t>
            </a:r>
            <a:endParaRPr lang="en-US" b="1" dirty="0">
              <a:solidFill>
                <a:schemeClr val="bg1"/>
              </a:solidFill>
              <a:latin typeface="Avenir Black" panose="02000503020000020003" pitchFamily="2" charset="0"/>
            </a:endParaRPr>
          </a:p>
        </p:txBody>
      </p:sp>
      <p:sp>
        <p:nvSpPr>
          <p:cNvPr id="3" name="TextBox 2">
            <a:extLst>
              <a:ext uri="{FF2B5EF4-FFF2-40B4-BE49-F238E27FC236}">
                <a16:creationId xmlns:a16="http://schemas.microsoft.com/office/drawing/2014/main" id="{1A36A8B3-941B-EA41-9845-0EF897239D90}"/>
              </a:ext>
            </a:extLst>
          </p:cNvPr>
          <p:cNvSpPr txBox="1"/>
          <p:nvPr/>
        </p:nvSpPr>
        <p:spPr>
          <a:xfrm>
            <a:off x="1206432" y="1927785"/>
            <a:ext cx="9233210" cy="2814425"/>
          </a:xfrm>
          <a:prstGeom prst="rect">
            <a:avLst/>
          </a:prstGeom>
          <a:noFill/>
        </p:spPr>
        <p:txBody>
          <a:bodyPr wrap="square" rtlCol="0">
            <a:spAutoFit/>
          </a:bodyPr>
          <a:lstStyle/>
          <a:p>
            <a:pPr>
              <a:lnSpc>
                <a:spcPct val="150000"/>
              </a:lnSpc>
            </a:pPr>
            <a:r>
              <a:rPr lang="en-US" sz="2400" dirty="0">
                <a:solidFill>
                  <a:srgbClr val="46B2D3"/>
                </a:solidFill>
                <a:latin typeface="Avenir Medium" panose="02000503020000020003" pitchFamily="2" charset="0"/>
              </a:rPr>
              <a:t>1.	  Heart disease</a:t>
            </a:r>
          </a:p>
          <a:p>
            <a:pPr>
              <a:lnSpc>
                <a:spcPct val="150000"/>
              </a:lnSpc>
            </a:pPr>
            <a:r>
              <a:rPr lang="en-US" sz="2400" dirty="0">
                <a:solidFill>
                  <a:schemeClr val="bg1"/>
                </a:solidFill>
                <a:latin typeface="Avenir Medium" panose="02000503020000020003" pitchFamily="2" charset="0"/>
              </a:rPr>
              <a:t>2.	  Dementia</a:t>
            </a:r>
          </a:p>
          <a:p>
            <a:pPr>
              <a:lnSpc>
                <a:spcPct val="150000"/>
              </a:lnSpc>
            </a:pPr>
            <a:r>
              <a:rPr lang="en-US" sz="2400" dirty="0">
                <a:solidFill>
                  <a:schemeClr val="bg1"/>
                </a:solidFill>
                <a:latin typeface="Avenir Medium" panose="02000503020000020003" pitchFamily="2" charset="0"/>
              </a:rPr>
              <a:t>3.	  Lung cancer</a:t>
            </a:r>
          </a:p>
          <a:p>
            <a:pPr>
              <a:lnSpc>
                <a:spcPct val="150000"/>
              </a:lnSpc>
            </a:pPr>
            <a:r>
              <a:rPr lang="en-US" sz="2400" dirty="0">
                <a:solidFill>
                  <a:schemeClr val="bg1"/>
                </a:solidFill>
                <a:latin typeface="Avenir Medium" panose="02000503020000020003" pitchFamily="2" charset="0"/>
              </a:rPr>
              <a:t>4.	  Lung disease</a:t>
            </a:r>
          </a:p>
          <a:p>
            <a:pPr>
              <a:lnSpc>
                <a:spcPct val="150000"/>
              </a:lnSpc>
            </a:pPr>
            <a:r>
              <a:rPr lang="en-US" sz="2400" dirty="0">
                <a:solidFill>
                  <a:schemeClr val="bg1"/>
                </a:solidFill>
                <a:latin typeface="Avenir Medium" panose="02000503020000020003" pitchFamily="2" charset="0"/>
              </a:rPr>
              <a:t>5.	  Stroke </a:t>
            </a:r>
          </a:p>
        </p:txBody>
      </p:sp>
    </p:spTree>
    <p:extLst>
      <p:ext uri="{BB962C8B-B14F-4D97-AF65-F5344CB8AC3E}">
        <p14:creationId xmlns:p14="http://schemas.microsoft.com/office/powerpoint/2010/main" val="2496786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A6A11F9-557E-1841-B781-04B315FF2D15}"/>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755236"/>
            <a:ext cx="8304178" cy="654199"/>
          </a:xfrm>
        </p:spPr>
        <p:txBody>
          <a:bodyPr anchor="t">
            <a:normAutofit fontScale="90000"/>
          </a:bodyPr>
          <a:lstStyle/>
          <a:p>
            <a:pPr algn="l">
              <a:lnSpc>
                <a:spcPct val="70000"/>
              </a:lnSpc>
            </a:pPr>
            <a:r>
              <a:rPr lang="en-US" sz="4800" dirty="0"/>
              <a:t>KILLER FACTS ABOUT</a:t>
            </a:r>
            <a:br>
              <a:rPr lang="en-US" sz="4800" dirty="0"/>
            </a:br>
            <a:r>
              <a:rPr lang="en-US" sz="4800" dirty="0"/>
              <a:t>MEN’S HEART HEALTH</a:t>
            </a:r>
            <a:endParaRPr lang="en-US" sz="4800" b="1" dirty="0">
              <a:solidFill>
                <a:srgbClr val="46B2D3"/>
              </a:solidFill>
              <a:latin typeface="Avenir Black" panose="02000503020000020003" pitchFamily="2" charset="0"/>
            </a:endParaRPr>
          </a:p>
        </p:txBody>
      </p:sp>
      <p:pic>
        <p:nvPicPr>
          <p:cNvPr id="8" name="Picture 7">
            <a:extLst>
              <a:ext uri="{FF2B5EF4-FFF2-40B4-BE49-F238E27FC236}">
                <a16:creationId xmlns:a16="http://schemas.microsoft.com/office/drawing/2014/main" id="{A5CF7C66-A714-F043-AF8F-1EC7390B1D76}"/>
              </a:ext>
            </a:extLst>
          </p:cNvPr>
          <p:cNvPicPr>
            <a:picLocks noChangeAspect="1"/>
          </p:cNvPicPr>
          <p:nvPr/>
        </p:nvPicPr>
        <p:blipFill>
          <a:blip r:embed="rId4"/>
          <a:stretch>
            <a:fillRect/>
          </a:stretch>
        </p:blipFill>
        <p:spPr>
          <a:xfrm>
            <a:off x="381000" y="6210337"/>
            <a:ext cx="11430000" cy="483094"/>
          </a:xfrm>
          <a:prstGeom prst="rect">
            <a:avLst/>
          </a:prstGeom>
        </p:spPr>
      </p:pic>
      <p:sp>
        <p:nvSpPr>
          <p:cNvPr id="9" name="TextBox 8">
            <a:extLst>
              <a:ext uri="{FF2B5EF4-FFF2-40B4-BE49-F238E27FC236}">
                <a16:creationId xmlns:a16="http://schemas.microsoft.com/office/drawing/2014/main" id="{232951EC-6ECF-1643-9830-8E87F2B07F21}"/>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KEY FACTS</a:t>
            </a:r>
          </a:p>
        </p:txBody>
      </p:sp>
      <p:pic>
        <p:nvPicPr>
          <p:cNvPr id="10" name="Picture 9">
            <a:extLst>
              <a:ext uri="{FF2B5EF4-FFF2-40B4-BE49-F238E27FC236}">
                <a16:creationId xmlns:a16="http://schemas.microsoft.com/office/drawing/2014/main" id="{2D6CD030-1686-9843-918C-A4A411BB2810}"/>
              </a:ext>
            </a:extLst>
          </p:cNvPr>
          <p:cNvPicPr>
            <a:picLocks noChangeAspect="1"/>
          </p:cNvPicPr>
          <p:nvPr/>
        </p:nvPicPr>
        <p:blipFill>
          <a:blip r:embed="rId5"/>
          <a:stretch>
            <a:fillRect/>
          </a:stretch>
        </p:blipFill>
        <p:spPr>
          <a:xfrm>
            <a:off x="381000" y="872399"/>
            <a:ext cx="682557" cy="682557"/>
          </a:xfrm>
          <a:prstGeom prst="rect">
            <a:avLst/>
          </a:prstGeom>
        </p:spPr>
      </p:pic>
      <p:sp>
        <p:nvSpPr>
          <p:cNvPr id="3" name="TextBox 2">
            <a:extLst>
              <a:ext uri="{FF2B5EF4-FFF2-40B4-BE49-F238E27FC236}">
                <a16:creationId xmlns:a16="http://schemas.microsoft.com/office/drawing/2014/main" id="{1A36A8B3-941B-EA41-9845-0EF897239D90}"/>
              </a:ext>
            </a:extLst>
          </p:cNvPr>
          <p:cNvSpPr txBox="1"/>
          <p:nvPr/>
        </p:nvSpPr>
        <p:spPr>
          <a:xfrm>
            <a:off x="1206432" y="1927785"/>
            <a:ext cx="9233210" cy="2814425"/>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2400" dirty="0">
                <a:solidFill>
                  <a:schemeClr val="bg1"/>
                </a:solidFill>
                <a:latin typeface="Avenir Medium" panose="02000503020000020003" pitchFamily="2" charset="0"/>
              </a:rPr>
              <a:t>Heart disease is the leading killer of Aussie men </a:t>
            </a:r>
          </a:p>
          <a:p>
            <a:pPr marL="342900" indent="-342900">
              <a:lnSpc>
                <a:spcPct val="150000"/>
              </a:lnSpc>
              <a:buFont typeface="Arial" panose="020B0604020202020204" pitchFamily="34" charset="0"/>
              <a:buChar char="•"/>
            </a:pPr>
            <a:r>
              <a:rPr lang="en-US" sz="2400" dirty="0">
                <a:solidFill>
                  <a:schemeClr val="bg1"/>
                </a:solidFill>
                <a:latin typeface="Avenir Medium" panose="02000503020000020003" pitchFamily="2" charset="0"/>
              </a:rPr>
              <a:t>It kills more than 10,000 men a year</a:t>
            </a:r>
          </a:p>
          <a:p>
            <a:pPr marL="342900" indent="-342900">
              <a:lnSpc>
                <a:spcPct val="150000"/>
              </a:lnSpc>
              <a:buFont typeface="Arial" panose="020B0604020202020204" pitchFamily="34" charset="0"/>
              <a:buChar char="•"/>
            </a:pPr>
            <a:r>
              <a:rPr lang="en-US" sz="2400" dirty="0">
                <a:solidFill>
                  <a:schemeClr val="bg1"/>
                </a:solidFill>
                <a:latin typeface="Avenir Medium" panose="02000503020000020003" pitchFamily="2" charset="0"/>
              </a:rPr>
              <a:t>One man every hour dies of heart disease</a:t>
            </a:r>
          </a:p>
          <a:p>
            <a:pPr marL="342900" indent="-342900">
              <a:lnSpc>
                <a:spcPct val="150000"/>
              </a:lnSpc>
              <a:buFont typeface="Arial" panose="020B0604020202020204" pitchFamily="34" charset="0"/>
              <a:buChar char="•"/>
            </a:pPr>
            <a:r>
              <a:rPr lang="en-US" sz="2400" dirty="0">
                <a:solidFill>
                  <a:schemeClr val="bg1"/>
                </a:solidFill>
                <a:latin typeface="Avenir Medium" panose="02000503020000020003" pitchFamily="2" charset="0"/>
              </a:rPr>
              <a:t>It kills more men than prostate cancer, suicide, bowel cancer and road accidents combined</a:t>
            </a:r>
          </a:p>
        </p:txBody>
      </p:sp>
    </p:spTree>
    <p:extLst>
      <p:ext uri="{BB962C8B-B14F-4D97-AF65-F5344CB8AC3E}">
        <p14:creationId xmlns:p14="http://schemas.microsoft.com/office/powerpoint/2010/main" val="268822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B17C6A-B3B8-344C-BD74-6DEF233E3DFE}"/>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755236"/>
            <a:ext cx="8304178" cy="654199"/>
          </a:xfrm>
        </p:spPr>
        <p:txBody>
          <a:bodyPr anchor="t">
            <a:normAutofit fontScale="90000"/>
          </a:bodyPr>
          <a:lstStyle/>
          <a:p>
            <a:pPr algn="l">
              <a:lnSpc>
                <a:spcPct val="70000"/>
              </a:lnSpc>
            </a:pPr>
            <a:r>
              <a:rPr lang="en-US" sz="4800" dirty="0"/>
              <a:t>HEART DISEASE HITS</a:t>
            </a:r>
            <a:br>
              <a:rPr lang="en-US" sz="4800" dirty="0"/>
            </a:br>
            <a:r>
              <a:rPr lang="en-US" sz="4800" dirty="0"/>
              <a:t>MEN SOONER</a:t>
            </a:r>
            <a:endParaRPr lang="en-US" sz="4800" b="1" dirty="0">
              <a:solidFill>
                <a:srgbClr val="46B2D3"/>
              </a:solidFill>
              <a:latin typeface="Avenir Black" panose="02000503020000020003" pitchFamily="2" charset="0"/>
            </a:endParaRPr>
          </a:p>
        </p:txBody>
      </p:sp>
      <p:pic>
        <p:nvPicPr>
          <p:cNvPr id="8" name="Picture 7">
            <a:extLst>
              <a:ext uri="{FF2B5EF4-FFF2-40B4-BE49-F238E27FC236}">
                <a16:creationId xmlns:a16="http://schemas.microsoft.com/office/drawing/2014/main" id="{A5CF7C66-A714-F043-AF8F-1EC7390B1D76}"/>
              </a:ext>
            </a:extLst>
          </p:cNvPr>
          <p:cNvPicPr>
            <a:picLocks noChangeAspect="1"/>
          </p:cNvPicPr>
          <p:nvPr/>
        </p:nvPicPr>
        <p:blipFill>
          <a:blip r:embed="rId4"/>
          <a:stretch>
            <a:fillRect/>
          </a:stretch>
        </p:blipFill>
        <p:spPr>
          <a:xfrm>
            <a:off x="381000" y="6210337"/>
            <a:ext cx="11430000" cy="483094"/>
          </a:xfrm>
          <a:prstGeom prst="rect">
            <a:avLst/>
          </a:prstGeom>
        </p:spPr>
      </p:pic>
      <p:sp>
        <p:nvSpPr>
          <p:cNvPr id="9" name="TextBox 8">
            <a:extLst>
              <a:ext uri="{FF2B5EF4-FFF2-40B4-BE49-F238E27FC236}">
                <a16:creationId xmlns:a16="http://schemas.microsoft.com/office/drawing/2014/main" id="{232951EC-6ECF-1643-9830-8E87F2B07F21}"/>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KEY FACTS</a:t>
            </a:r>
          </a:p>
        </p:txBody>
      </p:sp>
      <p:pic>
        <p:nvPicPr>
          <p:cNvPr id="10" name="Picture 9">
            <a:extLst>
              <a:ext uri="{FF2B5EF4-FFF2-40B4-BE49-F238E27FC236}">
                <a16:creationId xmlns:a16="http://schemas.microsoft.com/office/drawing/2014/main" id="{2D6CD030-1686-9843-918C-A4A411BB2810}"/>
              </a:ext>
            </a:extLst>
          </p:cNvPr>
          <p:cNvPicPr>
            <a:picLocks noChangeAspect="1"/>
          </p:cNvPicPr>
          <p:nvPr/>
        </p:nvPicPr>
        <p:blipFill>
          <a:blip r:embed="rId5"/>
          <a:stretch>
            <a:fillRect/>
          </a:stretch>
        </p:blipFill>
        <p:spPr>
          <a:xfrm>
            <a:off x="381000" y="872399"/>
            <a:ext cx="682557" cy="682557"/>
          </a:xfrm>
          <a:prstGeom prst="rect">
            <a:avLst/>
          </a:prstGeom>
        </p:spPr>
      </p:pic>
      <p:sp>
        <p:nvSpPr>
          <p:cNvPr id="3" name="TextBox 2">
            <a:extLst>
              <a:ext uri="{FF2B5EF4-FFF2-40B4-BE49-F238E27FC236}">
                <a16:creationId xmlns:a16="http://schemas.microsoft.com/office/drawing/2014/main" id="{1A36A8B3-941B-EA41-9845-0EF897239D90}"/>
              </a:ext>
            </a:extLst>
          </p:cNvPr>
          <p:cNvSpPr txBox="1"/>
          <p:nvPr/>
        </p:nvSpPr>
        <p:spPr>
          <a:xfrm>
            <a:off x="1479395" y="4682136"/>
            <a:ext cx="9233210" cy="769441"/>
          </a:xfrm>
          <a:prstGeom prst="rect">
            <a:avLst/>
          </a:prstGeom>
          <a:noFill/>
        </p:spPr>
        <p:txBody>
          <a:bodyPr wrap="square" rtlCol="0">
            <a:spAutoFit/>
          </a:bodyPr>
          <a:lstStyle/>
          <a:p>
            <a:pPr algn="ctr">
              <a:lnSpc>
                <a:spcPct val="150000"/>
              </a:lnSpc>
            </a:pPr>
            <a:r>
              <a:rPr lang="en-US" sz="3200" b="1" dirty="0">
                <a:solidFill>
                  <a:srgbClr val="46B2D3"/>
                </a:solidFill>
                <a:latin typeface="Avenir Black" panose="02000503020000020003" pitchFamily="2" charset="0"/>
              </a:rPr>
              <a:t>4 in 5 </a:t>
            </a:r>
            <a:r>
              <a:rPr lang="en-US" sz="3200" b="1" dirty="0">
                <a:solidFill>
                  <a:schemeClr val="bg1"/>
                </a:solidFill>
                <a:latin typeface="Avenir Black" panose="02000503020000020003" pitchFamily="2" charset="0"/>
              </a:rPr>
              <a:t>heart deaths under 65 are men</a:t>
            </a:r>
          </a:p>
        </p:txBody>
      </p:sp>
      <p:pic>
        <p:nvPicPr>
          <p:cNvPr id="4" name="Picture 3">
            <a:extLst>
              <a:ext uri="{FF2B5EF4-FFF2-40B4-BE49-F238E27FC236}">
                <a16:creationId xmlns:a16="http://schemas.microsoft.com/office/drawing/2014/main" id="{D7364E62-ED0E-D04A-A153-5A5690E57EF8}"/>
              </a:ext>
            </a:extLst>
          </p:cNvPr>
          <p:cNvPicPr>
            <a:picLocks noChangeAspect="1"/>
          </p:cNvPicPr>
          <p:nvPr/>
        </p:nvPicPr>
        <p:blipFill>
          <a:blip r:embed="rId6"/>
          <a:stretch>
            <a:fillRect/>
          </a:stretch>
        </p:blipFill>
        <p:spPr>
          <a:xfrm>
            <a:off x="3795442" y="2464684"/>
            <a:ext cx="4599740" cy="1928631"/>
          </a:xfrm>
          <a:prstGeom prst="rect">
            <a:avLst/>
          </a:prstGeom>
        </p:spPr>
      </p:pic>
    </p:spTree>
    <p:extLst>
      <p:ext uri="{BB962C8B-B14F-4D97-AF65-F5344CB8AC3E}">
        <p14:creationId xmlns:p14="http://schemas.microsoft.com/office/powerpoint/2010/main" val="2681132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755236"/>
            <a:ext cx="8304178" cy="654199"/>
          </a:xfrm>
        </p:spPr>
        <p:txBody>
          <a:bodyPr anchor="t">
            <a:normAutofit fontScale="90000"/>
          </a:bodyPr>
          <a:lstStyle/>
          <a:p>
            <a:pPr algn="l"/>
            <a:r>
              <a:rPr lang="en-US" sz="4800" dirty="0"/>
              <a:t>HEART QUIZ 2</a:t>
            </a:r>
            <a:endParaRPr lang="en-US" sz="4800" b="1" dirty="0">
              <a:solidFill>
                <a:srgbClr val="46B2D3"/>
              </a:solidFill>
              <a:latin typeface="Avenir Black" panose="02000503020000020003" pitchFamily="2" charset="0"/>
            </a:endParaRPr>
          </a:p>
        </p:txBody>
      </p:sp>
      <p:pic>
        <p:nvPicPr>
          <p:cNvPr id="8" name="Picture 7">
            <a:extLst>
              <a:ext uri="{FF2B5EF4-FFF2-40B4-BE49-F238E27FC236}">
                <a16:creationId xmlns:a16="http://schemas.microsoft.com/office/drawing/2014/main" id="{A5CF7C66-A714-F043-AF8F-1EC7390B1D76}"/>
              </a:ext>
            </a:extLst>
          </p:cNvPr>
          <p:cNvPicPr>
            <a:picLocks noChangeAspect="1"/>
          </p:cNvPicPr>
          <p:nvPr/>
        </p:nvPicPr>
        <p:blipFill>
          <a:blip r:embed="rId3"/>
          <a:stretch>
            <a:fillRect/>
          </a:stretch>
        </p:blipFill>
        <p:spPr>
          <a:xfrm>
            <a:off x="381000" y="6210337"/>
            <a:ext cx="11430000" cy="483094"/>
          </a:xfrm>
          <a:prstGeom prst="rect">
            <a:avLst/>
          </a:prstGeom>
        </p:spPr>
      </p:pic>
      <p:sp>
        <p:nvSpPr>
          <p:cNvPr id="9" name="TextBox 8">
            <a:extLst>
              <a:ext uri="{FF2B5EF4-FFF2-40B4-BE49-F238E27FC236}">
                <a16:creationId xmlns:a16="http://schemas.microsoft.com/office/drawing/2014/main" id="{232951EC-6ECF-1643-9830-8E87F2B07F21}"/>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KEY FACTS</a:t>
            </a:r>
          </a:p>
        </p:txBody>
      </p:sp>
      <p:pic>
        <p:nvPicPr>
          <p:cNvPr id="10" name="Picture 9">
            <a:extLst>
              <a:ext uri="{FF2B5EF4-FFF2-40B4-BE49-F238E27FC236}">
                <a16:creationId xmlns:a16="http://schemas.microsoft.com/office/drawing/2014/main" id="{2D6CD030-1686-9843-918C-A4A411BB2810}"/>
              </a:ext>
            </a:extLst>
          </p:cNvPr>
          <p:cNvPicPr>
            <a:picLocks noChangeAspect="1"/>
          </p:cNvPicPr>
          <p:nvPr/>
        </p:nvPicPr>
        <p:blipFill>
          <a:blip r:embed="rId4"/>
          <a:stretch>
            <a:fillRect/>
          </a:stretch>
        </p:blipFill>
        <p:spPr>
          <a:xfrm>
            <a:off x="381000" y="872399"/>
            <a:ext cx="682557" cy="682557"/>
          </a:xfrm>
          <a:prstGeom prst="rect">
            <a:avLst/>
          </a:prstGeom>
        </p:spPr>
      </p:pic>
      <p:sp>
        <p:nvSpPr>
          <p:cNvPr id="11" name="Subtitle 4">
            <a:extLst>
              <a:ext uri="{FF2B5EF4-FFF2-40B4-BE49-F238E27FC236}">
                <a16:creationId xmlns:a16="http://schemas.microsoft.com/office/drawing/2014/main" id="{4C392ECE-1BBD-154A-BD25-2EA82F3C6414}"/>
              </a:ext>
            </a:extLst>
          </p:cNvPr>
          <p:cNvSpPr>
            <a:spLocks noGrp="1"/>
          </p:cNvSpPr>
          <p:nvPr>
            <p:ph type="subTitle" idx="1"/>
          </p:nvPr>
        </p:nvSpPr>
        <p:spPr>
          <a:xfrm>
            <a:off x="1206432" y="1298955"/>
            <a:ext cx="8767864" cy="403108"/>
          </a:xfrm>
        </p:spPr>
        <p:txBody>
          <a:bodyPr>
            <a:normAutofit lnSpcReduction="10000"/>
          </a:bodyPr>
          <a:lstStyle/>
          <a:p>
            <a:pPr algn="l"/>
            <a:r>
              <a:rPr lang="en-AU" dirty="0"/>
              <a:t>Who has more heart attacks?</a:t>
            </a:r>
          </a:p>
        </p:txBody>
      </p:sp>
      <p:sp>
        <p:nvSpPr>
          <p:cNvPr id="3" name="TextBox 2">
            <a:extLst>
              <a:ext uri="{FF2B5EF4-FFF2-40B4-BE49-F238E27FC236}">
                <a16:creationId xmlns:a16="http://schemas.microsoft.com/office/drawing/2014/main" id="{1A36A8B3-941B-EA41-9845-0EF897239D90}"/>
              </a:ext>
            </a:extLst>
          </p:cNvPr>
          <p:cNvSpPr txBox="1"/>
          <p:nvPr/>
        </p:nvSpPr>
        <p:spPr>
          <a:xfrm>
            <a:off x="1206432" y="1927785"/>
            <a:ext cx="9233210" cy="2677656"/>
          </a:xfrm>
          <a:prstGeom prst="rect">
            <a:avLst/>
          </a:prstGeom>
          <a:noFill/>
        </p:spPr>
        <p:txBody>
          <a:bodyPr wrap="square" rtlCol="0">
            <a:spAutoFit/>
          </a:bodyPr>
          <a:lstStyle/>
          <a:p>
            <a:pPr marL="457200" indent="-457200">
              <a:buFont typeface="+mj-lt"/>
              <a:buAutoNum type="arabicPeriod"/>
            </a:pPr>
            <a:r>
              <a:rPr lang="en-AU" sz="2400" dirty="0">
                <a:solidFill>
                  <a:schemeClr val="bg1"/>
                </a:solidFill>
                <a:latin typeface="Avenir Medium" panose="02000503020000020003" pitchFamily="2" charset="0"/>
              </a:rPr>
              <a:t>Men or women? </a:t>
            </a:r>
            <a:br>
              <a:rPr lang="en-AU" sz="2400" dirty="0">
                <a:solidFill>
                  <a:schemeClr val="bg1"/>
                </a:solidFill>
                <a:latin typeface="Avenir Medium" panose="02000503020000020003" pitchFamily="2" charset="0"/>
              </a:rPr>
            </a:br>
            <a:endParaRPr lang="en-AU" sz="2400" dirty="0">
              <a:solidFill>
                <a:schemeClr val="bg1"/>
              </a:solidFill>
              <a:latin typeface="Avenir Medium" panose="02000503020000020003" pitchFamily="2" charset="0"/>
            </a:endParaRPr>
          </a:p>
          <a:p>
            <a:pPr marL="457200" indent="-457200">
              <a:buFont typeface="+mj-lt"/>
              <a:buAutoNum type="arabicPeriod"/>
            </a:pPr>
            <a:r>
              <a:rPr lang="en-AU" sz="2400" dirty="0">
                <a:solidFill>
                  <a:schemeClr val="bg1"/>
                </a:solidFill>
                <a:latin typeface="Avenir Medium" panose="02000503020000020003" pitchFamily="2" charset="0"/>
              </a:rPr>
              <a:t>Rich men or Poor men?</a:t>
            </a:r>
          </a:p>
          <a:p>
            <a:pPr marL="457200" indent="-457200">
              <a:buFont typeface="+mj-lt"/>
              <a:buAutoNum type="arabicPeriod"/>
            </a:pPr>
            <a:endParaRPr lang="en-AU" sz="2400" dirty="0">
              <a:solidFill>
                <a:schemeClr val="bg1"/>
              </a:solidFill>
              <a:latin typeface="Avenir Medium" panose="02000503020000020003" pitchFamily="2" charset="0"/>
            </a:endParaRPr>
          </a:p>
          <a:p>
            <a:pPr marL="457200" indent="-457200">
              <a:buFont typeface="+mj-lt"/>
              <a:buAutoNum type="arabicPeriod"/>
            </a:pPr>
            <a:r>
              <a:rPr lang="en-AU" sz="2400" dirty="0">
                <a:solidFill>
                  <a:schemeClr val="bg1"/>
                </a:solidFill>
                <a:latin typeface="Avenir Medium" panose="02000503020000020003" pitchFamily="2" charset="0"/>
              </a:rPr>
              <a:t>Poor men or Rich women?</a:t>
            </a:r>
          </a:p>
          <a:p>
            <a:pPr marL="457200" indent="-457200">
              <a:buFont typeface="+mj-lt"/>
              <a:buAutoNum type="arabicPeriod"/>
            </a:pPr>
            <a:endParaRPr lang="en-AU" sz="2400" dirty="0">
              <a:solidFill>
                <a:schemeClr val="bg1"/>
              </a:solidFill>
              <a:latin typeface="Avenir Medium" panose="02000503020000020003" pitchFamily="2" charset="0"/>
            </a:endParaRPr>
          </a:p>
          <a:p>
            <a:pPr marL="457200" indent="-457200">
              <a:buFont typeface="+mj-lt"/>
              <a:buAutoNum type="arabicPeriod"/>
            </a:pPr>
            <a:r>
              <a:rPr lang="en-AU" sz="2400" dirty="0">
                <a:solidFill>
                  <a:schemeClr val="bg1"/>
                </a:solidFill>
                <a:latin typeface="Avenir Medium" panose="02000503020000020003" pitchFamily="2" charset="0"/>
              </a:rPr>
              <a:t>Rich men or Poor women?</a:t>
            </a:r>
          </a:p>
        </p:txBody>
      </p:sp>
    </p:spTree>
    <p:extLst>
      <p:ext uri="{BB962C8B-B14F-4D97-AF65-F5344CB8AC3E}">
        <p14:creationId xmlns:p14="http://schemas.microsoft.com/office/powerpoint/2010/main" val="604998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E2E6-ECB7-9E4F-9156-4958B6B5E450}"/>
              </a:ext>
            </a:extLst>
          </p:cNvPr>
          <p:cNvSpPr>
            <a:spLocks noGrp="1"/>
          </p:cNvSpPr>
          <p:nvPr>
            <p:ph type="ctrTitle"/>
          </p:nvPr>
        </p:nvSpPr>
        <p:spPr>
          <a:xfrm>
            <a:off x="1186976" y="755236"/>
            <a:ext cx="8304178" cy="654199"/>
          </a:xfrm>
        </p:spPr>
        <p:txBody>
          <a:bodyPr anchor="t">
            <a:normAutofit fontScale="90000"/>
          </a:bodyPr>
          <a:lstStyle/>
          <a:p>
            <a:pPr algn="l"/>
            <a:r>
              <a:rPr lang="en-US" sz="4800" dirty="0"/>
              <a:t>HEART QUIZ 2 - ANSWER</a:t>
            </a:r>
            <a:endParaRPr lang="en-US" sz="4800" b="1" dirty="0">
              <a:solidFill>
                <a:srgbClr val="46B2D3"/>
              </a:solidFill>
              <a:latin typeface="Avenir Black" panose="02000503020000020003" pitchFamily="2" charset="0"/>
            </a:endParaRPr>
          </a:p>
        </p:txBody>
      </p:sp>
      <p:pic>
        <p:nvPicPr>
          <p:cNvPr id="8" name="Picture 7">
            <a:extLst>
              <a:ext uri="{FF2B5EF4-FFF2-40B4-BE49-F238E27FC236}">
                <a16:creationId xmlns:a16="http://schemas.microsoft.com/office/drawing/2014/main" id="{A5CF7C66-A714-F043-AF8F-1EC7390B1D76}"/>
              </a:ext>
            </a:extLst>
          </p:cNvPr>
          <p:cNvPicPr>
            <a:picLocks noChangeAspect="1"/>
          </p:cNvPicPr>
          <p:nvPr/>
        </p:nvPicPr>
        <p:blipFill>
          <a:blip r:embed="rId3"/>
          <a:stretch>
            <a:fillRect/>
          </a:stretch>
        </p:blipFill>
        <p:spPr>
          <a:xfrm>
            <a:off x="381000" y="6210337"/>
            <a:ext cx="11430000" cy="483094"/>
          </a:xfrm>
          <a:prstGeom prst="rect">
            <a:avLst/>
          </a:prstGeom>
        </p:spPr>
      </p:pic>
      <p:sp>
        <p:nvSpPr>
          <p:cNvPr id="9" name="TextBox 8">
            <a:extLst>
              <a:ext uri="{FF2B5EF4-FFF2-40B4-BE49-F238E27FC236}">
                <a16:creationId xmlns:a16="http://schemas.microsoft.com/office/drawing/2014/main" id="{232951EC-6ECF-1643-9830-8E87F2B07F21}"/>
              </a:ext>
            </a:extLst>
          </p:cNvPr>
          <p:cNvSpPr txBox="1"/>
          <p:nvPr/>
        </p:nvSpPr>
        <p:spPr>
          <a:xfrm>
            <a:off x="532174" y="6469512"/>
            <a:ext cx="4182894" cy="246221"/>
          </a:xfrm>
          <a:prstGeom prst="rect">
            <a:avLst/>
          </a:prstGeom>
          <a:noFill/>
        </p:spPr>
        <p:txBody>
          <a:bodyPr wrap="square" rtlCol="0">
            <a:spAutoFit/>
          </a:bodyPr>
          <a:lstStyle/>
          <a:p>
            <a:r>
              <a:rPr lang="en-US" sz="1000" dirty="0">
                <a:solidFill>
                  <a:schemeClr val="bg1"/>
                </a:solidFill>
                <a:latin typeface="Avenir Medium" panose="02000503020000020003" pitchFamily="2" charset="0"/>
              </a:rPr>
              <a:t>MEN’S HEART HEALTH - KEY FACTS</a:t>
            </a:r>
          </a:p>
        </p:txBody>
      </p:sp>
      <p:pic>
        <p:nvPicPr>
          <p:cNvPr id="10" name="Picture 9">
            <a:extLst>
              <a:ext uri="{FF2B5EF4-FFF2-40B4-BE49-F238E27FC236}">
                <a16:creationId xmlns:a16="http://schemas.microsoft.com/office/drawing/2014/main" id="{2D6CD030-1686-9843-918C-A4A411BB2810}"/>
              </a:ext>
            </a:extLst>
          </p:cNvPr>
          <p:cNvPicPr>
            <a:picLocks noChangeAspect="1"/>
          </p:cNvPicPr>
          <p:nvPr/>
        </p:nvPicPr>
        <p:blipFill>
          <a:blip r:embed="rId4"/>
          <a:stretch>
            <a:fillRect/>
          </a:stretch>
        </p:blipFill>
        <p:spPr>
          <a:xfrm>
            <a:off x="381000" y="872399"/>
            <a:ext cx="682557" cy="682557"/>
          </a:xfrm>
          <a:prstGeom prst="rect">
            <a:avLst/>
          </a:prstGeom>
        </p:spPr>
      </p:pic>
      <p:sp>
        <p:nvSpPr>
          <p:cNvPr id="11" name="Subtitle 4">
            <a:extLst>
              <a:ext uri="{FF2B5EF4-FFF2-40B4-BE49-F238E27FC236}">
                <a16:creationId xmlns:a16="http://schemas.microsoft.com/office/drawing/2014/main" id="{4C392ECE-1BBD-154A-BD25-2EA82F3C6414}"/>
              </a:ext>
            </a:extLst>
          </p:cNvPr>
          <p:cNvSpPr>
            <a:spLocks noGrp="1"/>
          </p:cNvSpPr>
          <p:nvPr>
            <p:ph type="subTitle" idx="1"/>
          </p:nvPr>
        </p:nvSpPr>
        <p:spPr>
          <a:xfrm>
            <a:off x="1206432" y="1298955"/>
            <a:ext cx="8767864" cy="403108"/>
          </a:xfrm>
        </p:spPr>
        <p:txBody>
          <a:bodyPr>
            <a:normAutofit lnSpcReduction="10000"/>
          </a:bodyPr>
          <a:lstStyle/>
          <a:p>
            <a:pPr algn="l"/>
            <a:r>
              <a:rPr lang="en-AU" dirty="0"/>
              <a:t>Who has more heart attacks?</a:t>
            </a:r>
          </a:p>
        </p:txBody>
      </p:sp>
      <p:sp>
        <p:nvSpPr>
          <p:cNvPr id="3" name="TextBox 2">
            <a:extLst>
              <a:ext uri="{FF2B5EF4-FFF2-40B4-BE49-F238E27FC236}">
                <a16:creationId xmlns:a16="http://schemas.microsoft.com/office/drawing/2014/main" id="{1A36A8B3-941B-EA41-9845-0EF897239D90}"/>
              </a:ext>
            </a:extLst>
          </p:cNvPr>
          <p:cNvSpPr txBox="1"/>
          <p:nvPr/>
        </p:nvSpPr>
        <p:spPr>
          <a:xfrm>
            <a:off x="1206432" y="1927785"/>
            <a:ext cx="4480690" cy="4154984"/>
          </a:xfrm>
          <a:prstGeom prst="rect">
            <a:avLst/>
          </a:prstGeom>
          <a:noFill/>
        </p:spPr>
        <p:txBody>
          <a:bodyPr wrap="square" rtlCol="0">
            <a:spAutoFit/>
          </a:bodyPr>
          <a:lstStyle/>
          <a:p>
            <a:pPr marL="457200" indent="-457200">
              <a:buFont typeface="+mj-lt"/>
              <a:buAutoNum type="arabicPeriod"/>
            </a:pPr>
            <a:r>
              <a:rPr lang="en-AU" sz="2400" dirty="0">
                <a:solidFill>
                  <a:schemeClr val="bg1"/>
                </a:solidFill>
                <a:latin typeface="Avenir Medium" panose="02000503020000020003" pitchFamily="2" charset="0"/>
              </a:rPr>
              <a:t>Men or women?</a:t>
            </a:r>
            <a:br>
              <a:rPr lang="en-AU" sz="2400" dirty="0">
                <a:solidFill>
                  <a:schemeClr val="bg1"/>
                </a:solidFill>
                <a:latin typeface="Avenir Medium" panose="02000503020000020003" pitchFamily="2" charset="0"/>
              </a:rPr>
            </a:br>
            <a:r>
              <a:rPr lang="en-AU" sz="2400" dirty="0">
                <a:solidFill>
                  <a:srgbClr val="46B2D3"/>
                </a:solidFill>
                <a:latin typeface="Avenir Medium" panose="02000503020000020003" pitchFamily="2" charset="0"/>
              </a:rPr>
              <a:t>Men</a:t>
            </a:r>
            <a:br>
              <a:rPr lang="en-AU" sz="2400" dirty="0">
                <a:solidFill>
                  <a:schemeClr val="bg1"/>
                </a:solidFill>
                <a:latin typeface="Avenir Medium" panose="02000503020000020003" pitchFamily="2" charset="0"/>
              </a:rPr>
            </a:br>
            <a:endParaRPr lang="en-AU" sz="2400" dirty="0">
              <a:solidFill>
                <a:schemeClr val="bg1"/>
              </a:solidFill>
              <a:latin typeface="Avenir Medium" panose="02000503020000020003" pitchFamily="2" charset="0"/>
            </a:endParaRPr>
          </a:p>
          <a:p>
            <a:pPr marL="457200" indent="-457200">
              <a:buFont typeface="+mj-lt"/>
              <a:buAutoNum type="arabicPeriod"/>
            </a:pPr>
            <a:r>
              <a:rPr lang="en-AU" sz="2400" dirty="0">
                <a:solidFill>
                  <a:schemeClr val="bg1"/>
                </a:solidFill>
                <a:latin typeface="Avenir Medium" panose="02000503020000020003" pitchFamily="2" charset="0"/>
              </a:rPr>
              <a:t>Rich men or Poor men?</a:t>
            </a:r>
            <a:r>
              <a:rPr lang="en-AU" sz="2400" dirty="0">
                <a:solidFill>
                  <a:srgbClr val="46B2D3"/>
                </a:solidFill>
                <a:latin typeface="Avenir Medium" panose="02000503020000020003" pitchFamily="2" charset="0"/>
              </a:rPr>
              <a:t> Poor men</a:t>
            </a:r>
          </a:p>
          <a:p>
            <a:pPr marL="457200" indent="-457200">
              <a:buFont typeface="+mj-lt"/>
              <a:buAutoNum type="arabicPeriod"/>
            </a:pPr>
            <a:endParaRPr lang="en-AU" sz="2400" dirty="0">
              <a:solidFill>
                <a:schemeClr val="bg1"/>
              </a:solidFill>
              <a:latin typeface="Avenir Medium" panose="02000503020000020003" pitchFamily="2" charset="0"/>
            </a:endParaRPr>
          </a:p>
          <a:p>
            <a:pPr marL="457200" indent="-457200">
              <a:buFont typeface="+mj-lt"/>
              <a:buAutoNum type="arabicPeriod"/>
            </a:pPr>
            <a:r>
              <a:rPr lang="en-AU" sz="2400" dirty="0">
                <a:solidFill>
                  <a:schemeClr val="bg1"/>
                </a:solidFill>
                <a:latin typeface="Avenir Medium" panose="02000503020000020003" pitchFamily="2" charset="0"/>
              </a:rPr>
              <a:t>Poor men or Rich women? </a:t>
            </a:r>
            <a:r>
              <a:rPr lang="en-AU" sz="2400" dirty="0">
                <a:solidFill>
                  <a:srgbClr val="46B2D3"/>
                </a:solidFill>
                <a:latin typeface="Avenir Medium" panose="02000503020000020003" pitchFamily="2" charset="0"/>
              </a:rPr>
              <a:t>Poor men</a:t>
            </a:r>
            <a:endParaRPr lang="en-AU" sz="2400" dirty="0">
              <a:solidFill>
                <a:schemeClr val="bg1"/>
              </a:solidFill>
              <a:latin typeface="Avenir Medium" panose="02000503020000020003" pitchFamily="2" charset="0"/>
            </a:endParaRPr>
          </a:p>
          <a:p>
            <a:pPr marL="457200" indent="-457200">
              <a:buFont typeface="+mj-lt"/>
              <a:buAutoNum type="arabicPeriod"/>
            </a:pPr>
            <a:endParaRPr lang="en-AU" sz="2400" dirty="0">
              <a:solidFill>
                <a:schemeClr val="bg1"/>
              </a:solidFill>
              <a:latin typeface="Avenir Medium" panose="02000503020000020003" pitchFamily="2" charset="0"/>
            </a:endParaRPr>
          </a:p>
          <a:p>
            <a:pPr marL="457200" indent="-457200">
              <a:buFont typeface="+mj-lt"/>
              <a:buAutoNum type="arabicPeriod"/>
            </a:pPr>
            <a:r>
              <a:rPr lang="en-AU" sz="2400" dirty="0">
                <a:solidFill>
                  <a:schemeClr val="bg1"/>
                </a:solidFill>
                <a:latin typeface="Avenir Medium" panose="02000503020000020003" pitchFamily="2" charset="0"/>
              </a:rPr>
              <a:t>Rich men or Poor women? </a:t>
            </a:r>
            <a:r>
              <a:rPr lang="en-AU" sz="2400" dirty="0">
                <a:solidFill>
                  <a:srgbClr val="46B2D3"/>
                </a:solidFill>
                <a:latin typeface="Avenir Medium" panose="02000503020000020003" pitchFamily="2" charset="0"/>
              </a:rPr>
              <a:t>Rich men</a:t>
            </a:r>
          </a:p>
        </p:txBody>
      </p:sp>
      <p:pic>
        <p:nvPicPr>
          <p:cNvPr id="4" name="Picture 3">
            <a:extLst>
              <a:ext uri="{FF2B5EF4-FFF2-40B4-BE49-F238E27FC236}">
                <a16:creationId xmlns:a16="http://schemas.microsoft.com/office/drawing/2014/main" id="{D78A2E8C-E211-7E4F-9798-8EA660E9C27C}"/>
              </a:ext>
            </a:extLst>
          </p:cNvPr>
          <p:cNvPicPr>
            <a:picLocks noChangeAspect="1"/>
          </p:cNvPicPr>
          <p:nvPr/>
        </p:nvPicPr>
        <p:blipFill>
          <a:blip r:embed="rId5"/>
          <a:stretch>
            <a:fillRect/>
          </a:stretch>
        </p:blipFill>
        <p:spPr>
          <a:xfrm>
            <a:off x="6448788" y="2245782"/>
            <a:ext cx="5362212" cy="2661593"/>
          </a:xfrm>
          <a:prstGeom prst="rect">
            <a:avLst/>
          </a:prstGeom>
        </p:spPr>
      </p:pic>
    </p:spTree>
    <p:extLst>
      <p:ext uri="{BB962C8B-B14F-4D97-AF65-F5344CB8AC3E}">
        <p14:creationId xmlns:p14="http://schemas.microsoft.com/office/powerpoint/2010/main" val="862945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778</TotalTime>
  <Words>5130</Words>
  <Application>Microsoft Macintosh PowerPoint</Application>
  <PresentationFormat>Widescreen</PresentationFormat>
  <Paragraphs>691</Paragraphs>
  <Slides>33</Slides>
  <Notes>33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vt:i4>
      </vt:variant>
    </vt:vector>
  </HeadingPairs>
  <TitlesOfParts>
    <vt:vector size="40" baseType="lpstr">
      <vt:lpstr>Arial</vt:lpstr>
      <vt:lpstr>Avenir Black</vt:lpstr>
      <vt:lpstr>Avenir Medium</vt:lpstr>
      <vt:lpstr>Calibri</vt:lpstr>
      <vt:lpstr>Symbol</vt:lpstr>
      <vt:lpstr>Times New Roman</vt:lpstr>
      <vt:lpstr>Office Theme</vt:lpstr>
      <vt:lpstr>10 FACTS EVERYONE SHOULD KNOW  ABOUT MEN’S HEART HEALTH</vt:lpstr>
      <vt:lpstr>MEN’S HEART HEALTH</vt:lpstr>
      <vt:lpstr>KNOW YOUR MAN FACTS</vt:lpstr>
      <vt:lpstr>HEART QUIZ 1</vt:lpstr>
      <vt:lpstr>HEART QUIZ 1 - ANSWER</vt:lpstr>
      <vt:lpstr>KILLER FACTS ABOUT MEN’S HEART HEALTH</vt:lpstr>
      <vt:lpstr>HEART DISEASE HITS MEN SOONER</vt:lpstr>
      <vt:lpstr>HEART QUIZ 2</vt:lpstr>
      <vt:lpstr>HEART QUIZ 2 - ANSWER</vt:lpstr>
      <vt:lpstr>KNOW YOUR MAN FACTS</vt:lpstr>
      <vt:lpstr>HEART QUIZ 3</vt:lpstr>
      <vt:lpstr>HEART QUIZ 3 - ANSWER</vt:lpstr>
      <vt:lpstr>3 RISK FACTORS ALL MEN CAN TACKLE </vt:lpstr>
      <vt:lpstr>STAYING STRONG HELPS FIGHT HEART DISEASE </vt:lpstr>
      <vt:lpstr>REDUCING WAIST HELPS BEAT HEART DISEASE </vt:lpstr>
      <vt:lpstr>STAYING MENTALLY HEALTHY PROTECTS AGAINST HEART DISEASE</vt:lpstr>
      <vt:lpstr>10 HABITS OF MENTALLY HEALTHY MEN</vt:lpstr>
      <vt:lpstr>KNOW YOUR MAN FACTS</vt:lpstr>
      <vt:lpstr>PowerPoint Presentation</vt:lpstr>
      <vt:lpstr>PowerPoint Presentation</vt:lpstr>
      <vt:lpstr>PowerPoint Presentation</vt:lpstr>
      <vt:lpstr>KNOW YOUR MAN FACTS</vt:lpstr>
      <vt:lpstr>PowerPoint Presentation</vt:lpstr>
      <vt:lpstr>PowerPoint Presentation</vt:lpstr>
      <vt:lpstr>PowerPoint Presentation</vt:lpstr>
      <vt:lpstr>PowerPoint Presentation</vt:lpstr>
      <vt:lpstr>PowerPoint Presentation</vt:lpstr>
      <vt:lpstr>PowerPoint Presentation</vt:lpstr>
      <vt:lpstr>MEN’S HEART HEALTH</vt:lpstr>
      <vt:lpstr>MEN’S HEART HEALTH</vt:lpstr>
      <vt:lpstr>MEN’S HEART HEALTH</vt:lpstr>
      <vt:lpstr>MEN’S HEART HEALTH</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FACTS EVERYONE SHOULD KNOW  ABOUT MEN’S HEART HEALTH</dc:title>
  <dc:creator>Microsoft Office User</dc:creator>
  <cp:lastModifiedBy>Microsoft Office User</cp:lastModifiedBy>
  <cp:revision>40</cp:revision>
  <cp:lastPrinted>2021-06-01T03:14:03Z</cp:lastPrinted>
  <dcterms:created xsi:type="dcterms:W3CDTF">2021-06-01T01:19:26Z</dcterms:created>
  <dcterms:modified xsi:type="dcterms:W3CDTF">2021-06-05T05:57:43Z</dcterms:modified>
</cp:coreProperties>
</file>